
<file path=[Content_Types].xml><?xml version="1.0" encoding="utf-8"?>
<Types xmlns="http://schemas.openxmlformats.org/package/2006/content-types">
  <Default Extension="jpeg" ContentType="image/jpeg"/>
  <Default Extension="jpg" ContentType="image/jpeg"/>
  <Default Extension="opdownload"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7"/>
  </p:notesMasterIdLst>
  <p:sldIdLst>
    <p:sldId id="256" r:id="rId5"/>
    <p:sldId id="257" r:id="rId6"/>
    <p:sldId id="261" r:id="rId7"/>
    <p:sldId id="258" r:id="rId8"/>
    <p:sldId id="260" r:id="rId9"/>
    <p:sldId id="262" r:id="rId10"/>
    <p:sldId id="263" r:id="rId11"/>
    <p:sldId id="259" r:id="rId12"/>
    <p:sldId id="264" r:id="rId13"/>
    <p:sldId id="265" r:id="rId14"/>
    <p:sldId id="266" r:id="rId15"/>
    <p:sldId id="26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C9DEC6-4B00-4D6E-821C-5AD6FAF48C2B}">
          <p14:sldIdLst>
            <p14:sldId id="256"/>
            <p14:sldId id="257"/>
            <p14:sldId id="261"/>
            <p14:sldId id="258"/>
            <p14:sldId id="260"/>
            <p14:sldId id="262"/>
            <p14:sldId id="263"/>
            <p14:sldId id="259"/>
            <p14:sldId id="264"/>
            <p14:sldId id="265"/>
            <p14:sldId id="266"/>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0" d="100"/>
          <a:sy n="90" d="100"/>
        </p:scale>
        <p:origin x="52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7D6A3-58FC-498D-8FCC-F158510A9658}" type="datetimeFigureOut">
              <a:rPr lang="en-US" smtClean="0"/>
              <a:t>11/27/2021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DD3C7-09A3-4FAE-BEB8-19FEF1926070}" type="slidenum">
              <a:rPr lang="en-US" smtClean="0"/>
              <a:t>‹#›</a:t>
            </a:fld>
            <a:endParaRPr lang="en-US" dirty="0"/>
          </a:p>
        </p:txBody>
      </p:sp>
    </p:spTree>
    <p:extLst>
      <p:ext uri="{BB962C8B-B14F-4D97-AF65-F5344CB8AC3E}">
        <p14:creationId xmlns:p14="http://schemas.microsoft.com/office/powerpoint/2010/main" val="193426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0510C1-68D9-426D-AFF5-EDA5A83FE26A}" type="datetime1">
              <a:rPr lang="en-US" smtClean="0"/>
              <a:t>11/27/2021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091879-48A3-47A5-B5C8-C41471DFF8B2}" type="datetime1">
              <a:rPr lang="en-US" smtClean="0"/>
              <a:t>11/27/2021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AC7C44A-C59B-49C4-9531-4190F8FAE95F}" type="datetime1">
              <a:rPr lang="en-US" smtClean="0"/>
              <a:t>11/27/2021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7E28E5E-DC47-4CBE-B1BE-E523592C43BA}" type="datetime1">
              <a:rPr lang="en-US" smtClean="0"/>
              <a:t>11/27/2021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CDA05-0A74-445A-9678-785271128EAB}" type="datetime1">
              <a:rPr lang="en-US" smtClean="0"/>
              <a:t>11/27/2021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9ACA9B6-A8AD-4AF5-BB43-51E59DFE94B3}" type="datetime1">
              <a:rPr lang="en-US" smtClean="0"/>
              <a:t>11/27/2021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9AA368-3A61-4BEF-AE31-0F0140812D38}" type="datetime1">
              <a:rPr lang="en-US" smtClean="0"/>
              <a:t>11/27/2021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70FDF-F600-4B46-B231-29938188BEE7}" type="datetime1">
              <a:rPr lang="en-US" smtClean="0"/>
              <a:t>11/27/2021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058A41-3024-4EAE-B64C-415ABA25C013}" type="datetime1">
              <a:rPr lang="en-US" smtClean="0"/>
              <a:t>11/27/2021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3974CA42-1A45-4FB0-8BE1-C01D6544A525}" type="datetime1">
              <a:rPr lang="en-US" smtClean="0"/>
              <a:t>11/27/2021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7BB06A-C244-4D67-B7D6-73ED97A417CC}" type="datetime1">
              <a:rPr lang="en-US" smtClean="0"/>
              <a:t>11/27/2021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62B9DB-4E53-4561-B648-0C97F954A6ED}" type="datetime1">
              <a:rPr lang="en-US" smtClean="0"/>
              <a:t>11/27/2021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D8F65-68DA-4DE0-AA51-C1705F712F09}" type="datetime1">
              <a:rPr lang="en-US" smtClean="0"/>
              <a:t>11/27/2021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F008D61C-CB42-4521-A465-4F00F6373107}" type="datetime1">
              <a:rPr lang="en-US" smtClean="0"/>
              <a:t>11/27/2021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D1543F9-AF82-48DC-9EF3-0CBC98B23DF1}" type="datetime1">
              <a:rPr lang="en-US" smtClean="0"/>
              <a:t>11/27/2021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3B79E4A-1422-43DE-B397-8AA34503285C}" type="datetime1">
              <a:rPr lang="en-US" smtClean="0"/>
              <a:t>11/27/2021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679680-FDFB-4F63-A942-14E00CD81373}" type="datetime1">
              <a:rPr lang="en-US" smtClean="0"/>
              <a:t>11/27/2021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6C27C16-19D4-4027-9C62-B26B19FAF244}" type="datetime1">
              <a:rPr lang="en-US" smtClean="0"/>
              <a:t>11/27/2021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r.wikipedia.org/sr-ec/&#1041;&#1086;&#1090;" TargetMode="External"/><Relationship Id="rId2" Type="http://schemas.openxmlformats.org/officeDocument/2006/relationships/hyperlink" Target="https://help.eset.com/glossary/sr-Latn-RS/botnet.html?index.html" TargetMode="External"/><Relationship Id="rId1" Type="http://schemas.openxmlformats.org/officeDocument/2006/relationships/slideLayout" Target="../slideLayouts/slideLayout1.xml"/><Relationship Id="rId6" Type="http://schemas.openxmlformats.org/officeDocument/2006/relationships/hyperlink" Target="https://www.cloudflare.com/learning/bots/what-is-a-bot/" TargetMode="External"/><Relationship Id="rId5" Type="http://schemas.openxmlformats.org/officeDocument/2006/relationships/hyperlink" Target="https://www.signalsciences.com/glossary/bot-attack-protection/" TargetMode="External"/><Relationship Id="rId4" Type="http://schemas.openxmlformats.org/officeDocument/2006/relationships/hyperlink" Target="https://docs.microsoft.com/sr-latn-rs/dynamics365/customer-service/bot-escalate-end-conversatio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opdownload"/><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E29227B-4703-4DAD-A51E-EBA7FE3BC51A}"/>
              </a:ext>
              <a:ext uri="{C183D7F6-B498-43B3-948B-1728B52AA6E4}">
                <adec:decorative xmlns:adec="http://schemas.microsoft.com/office/drawing/2017/decorative" val="1"/>
              </a:ext>
            </a:extLst>
          </p:cNvPr>
          <p:cNvPicPr>
            <a:picLocks noChangeAspect="1"/>
          </p:cNvPicPr>
          <p:nvPr/>
        </p:nvPicPr>
        <p:blipFill rotWithShape="1">
          <a:blip r:embed="rId2">
            <a:alphaModFix amt="40000"/>
          </a:blip>
          <a:srcRect l="4365" t="23391" r="4727"/>
          <a:stretch/>
        </p:blipFill>
        <p:spPr>
          <a:xfrm>
            <a:off x="20" y="10"/>
            <a:ext cx="12191980" cy="6857990"/>
          </a:xfrm>
          <a:prstGeom prst="rect">
            <a:avLst/>
          </a:prstGeom>
        </p:spPr>
      </p:pic>
      <p:sp>
        <p:nvSpPr>
          <p:cNvPr id="2" name="Title 1">
            <a:extLst>
              <a:ext uri="{FF2B5EF4-FFF2-40B4-BE49-F238E27FC236}">
                <a16:creationId xmlns:a16="http://schemas.microsoft.com/office/drawing/2014/main" id="{5A42F1FE-7C96-4161-95B9-B9C1C51936E4}"/>
              </a:ext>
            </a:extLst>
          </p:cNvPr>
          <p:cNvSpPr>
            <a:spLocks noGrp="1"/>
          </p:cNvSpPr>
          <p:nvPr>
            <p:ph type="ctrTitle"/>
          </p:nvPr>
        </p:nvSpPr>
        <p:spPr>
          <a:xfrm>
            <a:off x="1154955" y="1447800"/>
            <a:ext cx="8825658" cy="3329581"/>
          </a:xfrm>
        </p:spPr>
        <p:txBody>
          <a:bodyPr>
            <a:normAutofit/>
          </a:bodyPr>
          <a:lstStyle/>
          <a:p>
            <a:r>
              <a:rPr lang="sr-Cyrl-RS" dirty="0">
                <a:solidFill>
                  <a:schemeClr val="tx1"/>
                </a:solidFill>
              </a:rPr>
              <a:t>Шта је бот?</a:t>
            </a:r>
            <a:endParaRPr lang="en-US" dirty="0">
              <a:solidFill>
                <a:schemeClr val="tx1"/>
              </a:solidFill>
            </a:endParaRPr>
          </a:p>
        </p:txBody>
      </p:sp>
      <p:sp>
        <p:nvSpPr>
          <p:cNvPr id="3" name="Subtitle 2">
            <a:extLst>
              <a:ext uri="{FF2B5EF4-FFF2-40B4-BE49-F238E27FC236}">
                <a16:creationId xmlns:a16="http://schemas.microsoft.com/office/drawing/2014/main" id="{C8525207-C54B-46FA-899C-064FCA594382}"/>
              </a:ext>
            </a:extLst>
          </p:cNvPr>
          <p:cNvSpPr>
            <a:spLocks noGrp="1"/>
          </p:cNvSpPr>
          <p:nvPr>
            <p:ph type="subTitle" idx="1"/>
          </p:nvPr>
        </p:nvSpPr>
        <p:spPr>
          <a:xfrm>
            <a:off x="1154955" y="4777380"/>
            <a:ext cx="10594022" cy="1676583"/>
          </a:xfrm>
        </p:spPr>
        <p:txBody>
          <a:bodyPr>
            <a:normAutofit fontScale="85000" lnSpcReduction="20000"/>
          </a:bodyPr>
          <a:lstStyle/>
          <a:p>
            <a:r>
              <a:rPr lang="sr-Cyrl-RS" sz="2400" b="1" dirty="0">
                <a:solidFill>
                  <a:schemeClr val="tx1"/>
                </a:solidFill>
              </a:rPr>
              <a:t>Сергеј штрбац</a:t>
            </a:r>
            <a:r>
              <a:rPr lang="sr-Latn-RS" sz="2400" b="1" dirty="0">
                <a:solidFill>
                  <a:schemeClr val="tx1"/>
                </a:solidFill>
              </a:rPr>
              <a:t> iv-1</a:t>
            </a:r>
            <a:endParaRPr lang="sr-Cyrl-RS" sz="2400" b="1" dirty="0">
              <a:solidFill>
                <a:schemeClr val="tx1"/>
              </a:solidFill>
            </a:endParaRPr>
          </a:p>
          <a:p>
            <a:r>
              <a:rPr lang="sr-Cyrl-RS" dirty="0">
                <a:solidFill>
                  <a:schemeClr val="tx1"/>
                </a:solidFill>
              </a:rPr>
              <a:t>Техничка школа „9. мај“</a:t>
            </a:r>
          </a:p>
          <a:p>
            <a:r>
              <a:rPr lang="sr-Cyrl-RS" dirty="0">
                <a:solidFill>
                  <a:schemeClr val="tx1"/>
                </a:solidFill>
              </a:rPr>
              <a:t>Бачка Паланка</a:t>
            </a:r>
            <a:r>
              <a:rPr lang="sr-Latn-RS" dirty="0">
                <a:solidFill>
                  <a:schemeClr val="tx1"/>
                </a:solidFill>
              </a:rPr>
              <a:t>																						                                                                                    	</a:t>
            </a:r>
            <a:r>
              <a:rPr lang="sr-Cyrl-RS" dirty="0">
                <a:solidFill>
                  <a:schemeClr val="tx1"/>
                </a:solidFill>
              </a:rPr>
              <a:t>наставник</a:t>
            </a:r>
            <a:r>
              <a:rPr lang="sr-Latn-RS" dirty="0">
                <a:solidFill>
                  <a:schemeClr val="tx1"/>
                </a:solidFill>
              </a:rPr>
              <a:t>: </a:t>
            </a:r>
            <a:r>
              <a:rPr lang="sr-Cyrl-RS" dirty="0">
                <a:solidFill>
                  <a:schemeClr val="tx1"/>
                </a:solidFill>
              </a:rPr>
              <a:t>светлана ерцег</a:t>
            </a:r>
            <a:endParaRPr lang="sr-Latn-RS" dirty="0">
              <a:solidFill>
                <a:schemeClr val="tx1"/>
              </a:solidFill>
            </a:endParaRPr>
          </a:p>
          <a:p>
            <a:r>
              <a:rPr lang="sr-Latn-RS" dirty="0">
                <a:solidFill>
                  <a:schemeClr val="tx1"/>
                </a:solidFill>
              </a:rPr>
              <a:t>																				</a:t>
            </a:r>
            <a:endParaRPr lang="en-US" dirty="0">
              <a:solidFill>
                <a:schemeClr val="tx1"/>
              </a:solidFill>
            </a:endParaRPr>
          </a:p>
        </p:txBody>
      </p:sp>
      <p:sp>
        <p:nvSpPr>
          <p:cNvPr id="30" name="Rectangle 29">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E844CEB2-BF49-4B51-9130-F4982EFE5835}"/>
              </a:ext>
            </a:extLst>
          </p:cNvPr>
          <p:cNvSpPr txBox="1"/>
          <p:nvPr/>
        </p:nvSpPr>
        <p:spPr>
          <a:xfrm>
            <a:off x="10318459" y="6107185"/>
            <a:ext cx="1593718" cy="584775"/>
          </a:xfrm>
          <a:prstGeom prst="rect">
            <a:avLst/>
          </a:prstGeom>
          <a:noFill/>
        </p:spPr>
        <p:txBody>
          <a:bodyPr wrap="square" rtlCol="0">
            <a:spAutoFit/>
          </a:bodyPr>
          <a:lstStyle/>
          <a:p>
            <a:r>
              <a:rPr lang="sr-Latn-RS" sz="3200" dirty="0">
                <a:latin typeface="Microsoft Himalaya" panose="01010100010101010101" pitchFamily="2" charset="0"/>
                <a:ea typeface="Microsoft Himalaya" panose="01010100010101010101" pitchFamily="2" charset="0"/>
                <a:cs typeface="Microsoft Himalaya" panose="01010100010101010101" pitchFamily="2" charset="0"/>
              </a:rPr>
              <a:t>21.10.2021.</a:t>
            </a:r>
            <a:endParaRPr lang="en-US" sz="32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5" name="TextBox 4">
            <a:extLst>
              <a:ext uri="{FF2B5EF4-FFF2-40B4-BE49-F238E27FC236}">
                <a16:creationId xmlns:a16="http://schemas.microsoft.com/office/drawing/2014/main" id="{1CC08E75-1B06-44C0-B5BA-51656B1D3681}"/>
              </a:ext>
            </a:extLst>
          </p:cNvPr>
          <p:cNvSpPr txBox="1"/>
          <p:nvPr/>
        </p:nvSpPr>
        <p:spPr>
          <a:xfrm>
            <a:off x="10500026" y="192272"/>
            <a:ext cx="561372" cy="769441"/>
          </a:xfrm>
          <a:prstGeom prst="rect">
            <a:avLst/>
          </a:prstGeom>
          <a:noFill/>
        </p:spPr>
        <p:txBody>
          <a:bodyPr wrap="none" rtlCol="0">
            <a:spAutoFit/>
          </a:bodyPr>
          <a:lstStyle/>
          <a:p>
            <a:r>
              <a:rPr lang="sr-Cyrl-RS" sz="4400" dirty="0">
                <a:solidFill>
                  <a:schemeClr val="bg1">
                    <a:lumMod val="95000"/>
                    <a:lumOff val="5000"/>
                  </a:schemeClr>
                </a:solidFill>
                <a:latin typeface="Arial Black" panose="020B0A04020102020204" pitchFamily="34" charset="0"/>
              </a:rPr>
              <a:t>1</a:t>
            </a:r>
            <a:endParaRPr lang="en-US" sz="4400" dirty="0">
              <a:solidFill>
                <a:schemeClr val="bg1">
                  <a:lumMod val="95000"/>
                  <a:lumOff val="5000"/>
                </a:schemeClr>
              </a:solidFill>
              <a:latin typeface="Arial Black" panose="020B0A04020102020204" pitchFamily="34" charset="0"/>
            </a:endParaRPr>
          </a:p>
        </p:txBody>
      </p:sp>
    </p:spTree>
    <p:extLst>
      <p:ext uri="{BB962C8B-B14F-4D97-AF65-F5344CB8AC3E}">
        <p14:creationId xmlns:p14="http://schemas.microsoft.com/office/powerpoint/2010/main" val="251299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753D04-39ED-4C2C-B6FA-1EB21808B18E}"/>
              </a:ext>
            </a:extLst>
          </p:cNvPr>
          <p:cNvSpPr txBox="1"/>
          <p:nvPr/>
        </p:nvSpPr>
        <p:spPr>
          <a:xfrm>
            <a:off x="10306228" y="162370"/>
            <a:ext cx="938077" cy="1046440"/>
          </a:xfrm>
          <a:prstGeom prst="rect">
            <a:avLst/>
          </a:prstGeom>
          <a:noFill/>
        </p:spPr>
        <p:txBody>
          <a:bodyPr wrap="none" rtlCol="0">
            <a:spAutoFit/>
          </a:bodyPr>
          <a:lstStyle/>
          <a:p>
            <a:r>
              <a:rPr lang="sr-Cyrl-RS" sz="4400" dirty="0">
                <a:solidFill>
                  <a:schemeClr val="bg1">
                    <a:lumMod val="95000"/>
                    <a:lumOff val="5000"/>
                  </a:schemeClr>
                </a:solidFill>
                <a:latin typeface="Arial Black" panose="020B0A04020102020204" pitchFamily="34" charset="0"/>
              </a:rPr>
              <a:t>10</a:t>
            </a:r>
            <a:endParaRPr lang="en-US" sz="4400" dirty="0"/>
          </a:p>
          <a:p>
            <a:endParaRPr lang="en-US" dirty="0"/>
          </a:p>
        </p:txBody>
      </p:sp>
      <p:sp>
        <p:nvSpPr>
          <p:cNvPr id="5" name="TextBox 4">
            <a:extLst>
              <a:ext uri="{FF2B5EF4-FFF2-40B4-BE49-F238E27FC236}">
                <a16:creationId xmlns:a16="http://schemas.microsoft.com/office/drawing/2014/main" id="{AB28B925-0518-43BA-A4CD-345764CBBB1E}"/>
              </a:ext>
            </a:extLst>
          </p:cNvPr>
          <p:cNvSpPr txBox="1"/>
          <p:nvPr/>
        </p:nvSpPr>
        <p:spPr>
          <a:xfrm>
            <a:off x="4273225" y="439369"/>
            <a:ext cx="3645550" cy="769441"/>
          </a:xfrm>
          <a:prstGeom prst="rect">
            <a:avLst/>
          </a:prstGeom>
          <a:noFill/>
        </p:spPr>
        <p:txBody>
          <a:bodyPr wrap="none" rtlCol="0">
            <a:spAutoFit/>
          </a:bodyPr>
          <a:lstStyle/>
          <a:p>
            <a:r>
              <a:rPr lang="sr-Cyrl-RS" sz="4400" dirty="0">
                <a:solidFill>
                  <a:schemeClr val="bg2">
                    <a:lumMod val="60000"/>
                    <a:lumOff val="40000"/>
                  </a:schemeClr>
                </a:solidFill>
              </a:rPr>
              <a:t>ЛИТЕРАТУРА</a:t>
            </a:r>
            <a:endParaRPr lang="en-US" sz="4400" dirty="0">
              <a:solidFill>
                <a:schemeClr val="bg2">
                  <a:lumMod val="60000"/>
                  <a:lumOff val="40000"/>
                </a:schemeClr>
              </a:solidFill>
            </a:endParaRPr>
          </a:p>
        </p:txBody>
      </p:sp>
      <p:sp>
        <p:nvSpPr>
          <p:cNvPr id="6" name="TextBox 5">
            <a:extLst>
              <a:ext uri="{FF2B5EF4-FFF2-40B4-BE49-F238E27FC236}">
                <a16:creationId xmlns:a16="http://schemas.microsoft.com/office/drawing/2014/main" id="{34C7FDD7-E8F8-40E3-806A-B28E0EFCC21B}"/>
              </a:ext>
            </a:extLst>
          </p:cNvPr>
          <p:cNvSpPr txBox="1"/>
          <p:nvPr/>
        </p:nvSpPr>
        <p:spPr>
          <a:xfrm>
            <a:off x="700754" y="2187724"/>
            <a:ext cx="11381642" cy="2862322"/>
          </a:xfrm>
          <a:prstGeom prst="rect">
            <a:avLst/>
          </a:prstGeom>
          <a:noFill/>
        </p:spPr>
        <p:txBody>
          <a:bodyPr wrap="none" rtlCol="0">
            <a:spAutoFit/>
          </a:bodyPr>
          <a:lstStyle/>
          <a:p>
            <a:r>
              <a:rPr lang="en-US" dirty="0">
                <a:hlinkClick r:id="rId2"/>
              </a:rPr>
              <a:t>https://help.eset.com/glossary/sr-Latn-RS/botnet.html?index.html</a:t>
            </a:r>
            <a:endParaRPr lang="en-US" dirty="0"/>
          </a:p>
          <a:p>
            <a:endParaRPr lang="en-US" dirty="0"/>
          </a:p>
          <a:p>
            <a:r>
              <a:rPr lang="en-US" dirty="0">
                <a:hlinkClick r:id="rId3"/>
              </a:rPr>
              <a:t>https://sr.wikipedia.org/sr-ec/</a:t>
            </a:r>
            <a:r>
              <a:rPr lang="sr-Cyrl-RS" dirty="0">
                <a:hlinkClick r:id="rId3"/>
              </a:rPr>
              <a:t>Бот</a:t>
            </a:r>
            <a:endParaRPr lang="en-US" dirty="0"/>
          </a:p>
          <a:p>
            <a:endParaRPr lang="en-US" dirty="0"/>
          </a:p>
          <a:p>
            <a:r>
              <a:rPr lang="en-US" dirty="0">
                <a:hlinkClick r:id="rId4"/>
              </a:rPr>
              <a:t>https://docs.microsoft.com/sr-latn-rs/dynamics365/customer-service/bot-escalate-end-conversation</a:t>
            </a:r>
            <a:endParaRPr lang="en-US" dirty="0"/>
          </a:p>
          <a:p>
            <a:endParaRPr lang="en-US" dirty="0"/>
          </a:p>
          <a:p>
            <a:r>
              <a:rPr lang="en-US" dirty="0">
                <a:hlinkClick r:id="rId5"/>
              </a:rPr>
              <a:t>https://www.signalsciences.com/glossary/bot-attack-protection/</a:t>
            </a:r>
            <a:endParaRPr lang="en-US" dirty="0"/>
          </a:p>
          <a:p>
            <a:endParaRPr lang="en-US" dirty="0"/>
          </a:p>
          <a:p>
            <a:r>
              <a:rPr lang="en-US" dirty="0">
                <a:hlinkClick r:id="rId6"/>
              </a:rPr>
              <a:t>https://www.cloudflare.com/learning/bots/what-is-a-bot/</a:t>
            </a:r>
            <a:endParaRPr lang="en-US" dirty="0"/>
          </a:p>
          <a:p>
            <a:endParaRPr lang="en-US" dirty="0"/>
          </a:p>
        </p:txBody>
      </p:sp>
    </p:spTree>
    <p:extLst>
      <p:ext uri="{BB962C8B-B14F-4D97-AF65-F5344CB8AC3E}">
        <p14:creationId xmlns:p14="http://schemas.microsoft.com/office/powerpoint/2010/main" val="4119407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F35429-E599-42B0-9DB8-ED03ED0507A1}"/>
              </a:ext>
            </a:extLst>
          </p:cNvPr>
          <p:cNvSpPr txBox="1"/>
          <p:nvPr/>
        </p:nvSpPr>
        <p:spPr>
          <a:xfrm>
            <a:off x="10310070" y="247474"/>
            <a:ext cx="1216404" cy="769441"/>
          </a:xfrm>
          <a:prstGeom prst="rect">
            <a:avLst/>
          </a:prstGeom>
          <a:noFill/>
        </p:spPr>
        <p:txBody>
          <a:bodyPr wrap="square" rtlCol="0">
            <a:spAutoFit/>
          </a:bodyPr>
          <a:lstStyle/>
          <a:p>
            <a:r>
              <a:rPr lang="en-US" sz="4400" dirty="0">
                <a:solidFill>
                  <a:schemeClr val="bg1">
                    <a:lumMod val="95000"/>
                    <a:lumOff val="5000"/>
                  </a:schemeClr>
                </a:solidFill>
                <a:latin typeface="Arial Black" panose="020B0A04020102020204" pitchFamily="34" charset="0"/>
              </a:rPr>
              <a:t>11</a:t>
            </a:r>
            <a:endParaRPr lang="en-US" sz="4400" dirty="0"/>
          </a:p>
        </p:txBody>
      </p:sp>
      <p:sp>
        <p:nvSpPr>
          <p:cNvPr id="6" name="TextBox 5">
            <a:extLst>
              <a:ext uri="{FF2B5EF4-FFF2-40B4-BE49-F238E27FC236}">
                <a16:creationId xmlns:a16="http://schemas.microsoft.com/office/drawing/2014/main" id="{36D28081-6615-4425-B0F2-FAABA579CEB5}"/>
              </a:ext>
            </a:extLst>
          </p:cNvPr>
          <p:cNvSpPr txBox="1"/>
          <p:nvPr/>
        </p:nvSpPr>
        <p:spPr>
          <a:xfrm>
            <a:off x="4083269" y="421297"/>
            <a:ext cx="4025461" cy="769441"/>
          </a:xfrm>
          <a:prstGeom prst="rect">
            <a:avLst/>
          </a:prstGeom>
          <a:noFill/>
        </p:spPr>
        <p:txBody>
          <a:bodyPr wrap="none" rtlCol="0">
            <a:spAutoFit/>
          </a:bodyPr>
          <a:lstStyle/>
          <a:p>
            <a:r>
              <a:rPr lang="sr-Cyrl-RS" sz="4400" dirty="0">
                <a:solidFill>
                  <a:schemeClr val="bg2">
                    <a:lumMod val="60000"/>
                    <a:lumOff val="40000"/>
                  </a:schemeClr>
                </a:solidFill>
              </a:rPr>
              <a:t>БИОГРАФИЈА</a:t>
            </a:r>
            <a:endParaRPr lang="en-US" sz="4400" dirty="0">
              <a:solidFill>
                <a:schemeClr val="bg2">
                  <a:lumMod val="60000"/>
                  <a:lumOff val="40000"/>
                </a:schemeClr>
              </a:solidFill>
            </a:endParaRPr>
          </a:p>
        </p:txBody>
      </p:sp>
      <p:sp>
        <p:nvSpPr>
          <p:cNvPr id="7" name="TextBox 6">
            <a:extLst>
              <a:ext uri="{FF2B5EF4-FFF2-40B4-BE49-F238E27FC236}">
                <a16:creationId xmlns:a16="http://schemas.microsoft.com/office/drawing/2014/main" id="{95324331-DF47-43BC-B554-FDB68C8CC2CE}"/>
              </a:ext>
            </a:extLst>
          </p:cNvPr>
          <p:cNvSpPr txBox="1"/>
          <p:nvPr/>
        </p:nvSpPr>
        <p:spPr>
          <a:xfrm>
            <a:off x="845345" y="2021747"/>
            <a:ext cx="10870939" cy="2862322"/>
          </a:xfrm>
          <a:prstGeom prst="rect">
            <a:avLst/>
          </a:prstGeom>
          <a:noFill/>
        </p:spPr>
        <p:txBody>
          <a:bodyPr wrap="square" rtlCol="0">
            <a:spAutoFit/>
          </a:bodyPr>
          <a:lstStyle/>
          <a:p>
            <a:r>
              <a:rPr lang="sr-Cyrl-RS" dirty="0"/>
              <a:t>Моје име је Сергеј Штрбац роћен сам 8.7.2003. долазим из Бачке Паланке, </a:t>
            </a:r>
            <a:r>
              <a:rPr lang="en-US" dirty="0"/>
              <a:t>IV </a:t>
            </a:r>
            <a:r>
              <a:rPr lang="sr-Cyrl-RS" dirty="0"/>
              <a:t>сам разред ТШ „9. мај“ и похађам </a:t>
            </a:r>
            <a:r>
              <a:rPr lang="en-US" dirty="0"/>
              <a:t>IT </a:t>
            </a:r>
            <a:r>
              <a:rPr lang="sr-Cyrl-RS" dirty="0"/>
              <a:t>смер</a:t>
            </a:r>
            <a:r>
              <a:rPr lang="en-US" dirty="0"/>
              <a:t>.</a:t>
            </a:r>
            <a:r>
              <a:rPr lang="sr-Cyrl-RS" dirty="0"/>
              <a:t> Немам неких конкретних хобија али имам пар ствари које волим да радим. Слободно време проводим за рачунаром, идем на баскет, идем у теретану и дружим се са другарима. Понекад се нађе још нека активност као путовање и хонорарни рад у комшилуку. Завршио сам ОШ „Вук Караџић“ као и ШОМО „ Стеван Христић“</a:t>
            </a:r>
            <a:r>
              <a:rPr lang="en-US" dirty="0"/>
              <a:t> </a:t>
            </a:r>
            <a:r>
              <a:rPr lang="sr-Cyrl-RS" dirty="0"/>
              <a:t>одсек хармоника, притом сам повремено био помоћник корепетитора дечијим групама у КУД-у „Младост“ из Бача. Имам високо познавање Енглеског језика, као и практична искустваупотребе истог током путовања по разним државама                                                                         Европе(Немачка,Чешка,Аустрија,Италија,Бугарска,Мађарска). Такође сам учествовао у компетитивним такмичењима у е-спорту.</a:t>
            </a:r>
            <a:endParaRPr lang="en-US" dirty="0"/>
          </a:p>
        </p:txBody>
      </p:sp>
    </p:spTree>
    <p:extLst>
      <p:ext uri="{BB962C8B-B14F-4D97-AF65-F5344CB8AC3E}">
        <p14:creationId xmlns:p14="http://schemas.microsoft.com/office/powerpoint/2010/main" val="2468019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031CD1-0F8D-4025-AA53-930194F5EBBC}"/>
              </a:ext>
            </a:extLst>
          </p:cNvPr>
          <p:cNvSpPr txBox="1"/>
          <p:nvPr/>
        </p:nvSpPr>
        <p:spPr>
          <a:xfrm>
            <a:off x="1627469" y="1726251"/>
            <a:ext cx="8937062" cy="1200329"/>
          </a:xfrm>
          <a:prstGeom prst="rect">
            <a:avLst/>
          </a:prstGeom>
          <a:noFill/>
        </p:spPr>
        <p:txBody>
          <a:bodyPr wrap="none" rtlCol="0">
            <a:spAutoFit/>
          </a:bodyPr>
          <a:lstStyle/>
          <a:p>
            <a:r>
              <a:rPr lang="sr-Cyrl-RS" sz="7200" dirty="0">
                <a:solidFill>
                  <a:schemeClr val="bg2">
                    <a:lumMod val="60000"/>
                    <a:lumOff val="40000"/>
                  </a:schemeClr>
                </a:solidFill>
              </a:rPr>
              <a:t>ХВАЛА НА ПАЖЊИ</a:t>
            </a:r>
            <a:endParaRPr lang="en-US" sz="7200" dirty="0">
              <a:solidFill>
                <a:schemeClr val="bg2">
                  <a:lumMod val="60000"/>
                  <a:lumOff val="40000"/>
                </a:schemeClr>
              </a:solidFill>
            </a:endParaRPr>
          </a:p>
        </p:txBody>
      </p:sp>
      <p:sp>
        <p:nvSpPr>
          <p:cNvPr id="5" name="TextBox 4">
            <a:extLst>
              <a:ext uri="{FF2B5EF4-FFF2-40B4-BE49-F238E27FC236}">
                <a16:creationId xmlns:a16="http://schemas.microsoft.com/office/drawing/2014/main" id="{D6FDEAEF-2608-4535-931E-E796499A2786}"/>
              </a:ext>
            </a:extLst>
          </p:cNvPr>
          <p:cNvSpPr txBox="1"/>
          <p:nvPr/>
        </p:nvSpPr>
        <p:spPr>
          <a:xfrm>
            <a:off x="859630" y="3469756"/>
            <a:ext cx="10472739" cy="461665"/>
          </a:xfrm>
          <a:prstGeom prst="rect">
            <a:avLst/>
          </a:prstGeom>
          <a:noFill/>
        </p:spPr>
        <p:txBody>
          <a:bodyPr wrap="none" rtlCol="0">
            <a:spAutoFit/>
          </a:bodyPr>
          <a:lstStyle/>
          <a:p>
            <a:r>
              <a:rPr lang="sr-Cyrl-RS" sz="2400" dirty="0">
                <a:solidFill>
                  <a:schemeClr val="bg2">
                    <a:lumMod val="60000"/>
                    <a:lumOff val="40000"/>
                  </a:schemeClr>
                </a:solidFill>
              </a:rPr>
              <a:t>Драго ми је што сте посветили мало вашег времена на овај рад!</a:t>
            </a:r>
            <a:endParaRPr lang="en-US" sz="2400" dirty="0">
              <a:solidFill>
                <a:schemeClr val="bg2">
                  <a:lumMod val="60000"/>
                  <a:lumOff val="40000"/>
                </a:schemeClr>
              </a:solidFill>
            </a:endParaRPr>
          </a:p>
        </p:txBody>
      </p:sp>
    </p:spTree>
    <p:extLst>
      <p:ext uri="{BB962C8B-B14F-4D97-AF65-F5344CB8AC3E}">
        <p14:creationId xmlns:p14="http://schemas.microsoft.com/office/powerpoint/2010/main" val="3586397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34"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dirty="0">
              <a:solidFill>
                <a:schemeClr val="tx1"/>
              </a:solidFill>
            </a:endParaRPr>
          </a:p>
        </p:txBody>
      </p:sp>
      <p:sp>
        <p:nvSpPr>
          <p:cNvPr id="36" name="Rectangle 35">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121D20A-AC91-40FB-9DD8-135D001E5EFD}"/>
              </a:ext>
            </a:extLst>
          </p:cNvPr>
          <p:cNvSpPr>
            <a:spLocks noGrp="1"/>
          </p:cNvSpPr>
          <p:nvPr>
            <p:ph type="title"/>
          </p:nvPr>
        </p:nvSpPr>
        <p:spPr>
          <a:xfrm rot="316726">
            <a:off x="2596970" y="782771"/>
            <a:ext cx="4195046" cy="1745988"/>
          </a:xfrm>
        </p:spPr>
        <p:txBody>
          <a:bodyPr>
            <a:normAutofit fontScale="90000"/>
          </a:bodyPr>
          <a:lstStyle/>
          <a:p>
            <a:pPr algn="just"/>
            <a:r>
              <a:rPr lang="sr-Latn-RS" dirty="0">
                <a:solidFill>
                  <a:srgbClr val="EBEBEB"/>
                </a:solidFill>
              </a:rPr>
              <a:t>  </a:t>
            </a:r>
            <a:r>
              <a:rPr lang="sr-Cyrl-RS" sz="6600" spc="100" dirty="0">
                <a:solidFill>
                  <a:schemeClr val="tx2">
                    <a:lumMod val="40000"/>
                    <a:lumOff val="60000"/>
                  </a:schemeClr>
                </a:solidFill>
                <a:effectLst>
                  <a:outerShdw blurRad="38100" dist="38100" dir="2700000" algn="tl">
                    <a:srgbClr val="000000">
                      <a:alpha val="43137"/>
                    </a:srgbClr>
                  </a:outerShdw>
                </a:effectLst>
                <a:latin typeface="Arno Pro Smbd Caption" panose="02020702040506020403" pitchFamily="18" charset="0"/>
              </a:rPr>
              <a:t>С</a:t>
            </a:r>
            <a:r>
              <a:rPr lang="sr-Latn-RS" sz="6600" spc="100" dirty="0">
                <a:solidFill>
                  <a:schemeClr val="tx2">
                    <a:lumMod val="40000"/>
                    <a:lumOff val="60000"/>
                  </a:schemeClr>
                </a:solidFill>
                <a:effectLst>
                  <a:outerShdw blurRad="38100" dist="38100" dir="2700000" algn="tl">
                    <a:srgbClr val="000000">
                      <a:alpha val="43137"/>
                    </a:srgbClr>
                  </a:outerShdw>
                </a:effectLst>
                <a:latin typeface="Arno Pro Smbd Caption" panose="02020702040506020403" pitchFamily="18" charset="0"/>
              </a:rPr>
              <a:t>A</a:t>
            </a:r>
            <a:r>
              <a:rPr lang="sr-Cyrl-RS" sz="6600" spc="100" dirty="0">
                <a:solidFill>
                  <a:schemeClr val="tx2">
                    <a:lumMod val="40000"/>
                    <a:lumOff val="60000"/>
                  </a:schemeClr>
                </a:solidFill>
                <a:effectLst>
                  <a:outerShdw blurRad="38100" dist="38100" dir="2700000" algn="tl">
                    <a:srgbClr val="000000">
                      <a:alpha val="43137"/>
                    </a:srgbClr>
                  </a:outerShdw>
                </a:effectLst>
                <a:latin typeface="Arno Pro Smbd Caption" panose="02020702040506020403" pitchFamily="18" charset="0"/>
              </a:rPr>
              <a:t>ДРЖАЈ</a:t>
            </a:r>
            <a:endParaRPr lang="en-US" sz="6600" spc="100" dirty="0">
              <a:solidFill>
                <a:schemeClr val="tx2">
                  <a:lumMod val="40000"/>
                  <a:lumOff val="60000"/>
                </a:schemeClr>
              </a:solidFill>
              <a:effectLst>
                <a:outerShdw blurRad="38100" dist="38100" dir="2700000" algn="tl">
                  <a:srgbClr val="000000">
                    <a:alpha val="43137"/>
                  </a:srgbClr>
                </a:outerShdw>
              </a:effectLst>
              <a:latin typeface="Arno Pro Smbd Caption" panose="02020702040506020403" pitchFamily="18" charset="0"/>
            </a:endParaRPr>
          </a:p>
        </p:txBody>
      </p:sp>
      <p:sp>
        <p:nvSpPr>
          <p:cNvPr id="38" name="Freeform: Shape 37">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6" name="TextBox 5">
            <a:extLst>
              <a:ext uri="{FF2B5EF4-FFF2-40B4-BE49-F238E27FC236}">
                <a16:creationId xmlns:a16="http://schemas.microsoft.com/office/drawing/2014/main" id="{ACA0A915-4C03-44A7-979D-00C868CADD8D}"/>
              </a:ext>
            </a:extLst>
          </p:cNvPr>
          <p:cNvSpPr txBox="1"/>
          <p:nvPr/>
        </p:nvSpPr>
        <p:spPr>
          <a:xfrm>
            <a:off x="643636" y="2597488"/>
            <a:ext cx="2913295" cy="2554545"/>
          </a:xfrm>
          <a:prstGeom prst="rect">
            <a:avLst/>
          </a:prstGeom>
          <a:noFill/>
        </p:spPr>
        <p:txBody>
          <a:bodyPr wrap="square" rtlCol="0">
            <a:spAutoFit/>
          </a:bodyPr>
          <a:lstStyle/>
          <a:p>
            <a:r>
              <a:rPr lang="sr-Cyrl-RS" sz="3200" dirty="0">
                <a:solidFill>
                  <a:schemeClr val="tx2"/>
                </a:solidFill>
              </a:rPr>
              <a:t>Ботови</a:t>
            </a:r>
            <a:r>
              <a:rPr lang="sr-Latn-RS" sz="3200" dirty="0">
                <a:solidFill>
                  <a:schemeClr val="tx2"/>
                </a:solidFill>
              </a:rPr>
              <a:t> </a:t>
            </a:r>
          </a:p>
          <a:p>
            <a:pPr marL="457200" indent="-457200">
              <a:buFontTx/>
              <a:buChar char="-"/>
            </a:pPr>
            <a:r>
              <a:rPr lang="sr-Cyrl-RS" sz="3200" dirty="0">
                <a:solidFill>
                  <a:schemeClr val="tx2"/>
                </a:solidFill>
              </a:rPr>
              <a:t>ко су</a:t>
            </a:r>
            <a:r>
              <a:rPr lang="sr-Latn-RS" sz="3200" dirty="0">
                <a:solidFill>
                  <a:schemeClr val="tx2"/>
                </a:solidFill>
              </a:rPr>
              <a:t>?</a:t>
            </a:r>
          </a:p>
          <a:p>
            <a:pPr marL="457200" indent="-457200">
              <a:buFontTx/>
              <a:buChar char="-"/>
            </a:pPr>
            <a:r>
              <a:rPr lang="sr-Cyrl-RS" sz="3200" dirty="0">
                <a:solidFill>
                  <a:schemeClr val="tx2"/>
                </a:solidFill>
              </a:rPr>
              <a:t>шта раде</a:t>
            </a:r>
            <a:r>
              <a:rPr lang="sr-Latn-RS" sz="3200" dirty="0">
                <a:solidFill>
                  <a:schemeClr val="tx2"/>
                </a:solidFill>
              </a:rPr>
              <a:t>?</a:t>
            </a:r>
          </a:p>
          <a:p>
            <a:endParaRPr lang="sr-Latn-RS" sz="3200" dirty="0">
              <a:solidFill>
                <a:schemeClr val="tx2"/>
              </a:solidFill>
            </a:endParaRPr>
          </a:p>
          <a:p>
            <a:pPr marL="457200" indent="-457200">
              <a:buFontTx/>
              <a:buChar char="-"/>
            </a:pPr>
            <a:endParaRPr lang="sr-Latn-RS" sz="3200" dirty="0">
              <a:solidFill>
                <a:schemeClr val="tx2"/>
              </a:solidFill>
            </a:endParaRPr>
          </a:p>
        </p:txBody>
      </p:sp>
      <p:sp>
        <p:nvSpPr>
          <p:cNvPr id="11" name="TextBox 10">
            <a:extLst>
              <a:ext uri="{FF2B5EF4-FFF2-40B4-BE49-F238E27FC236}">
                <a16:creationId xmlns:a16="http://schemas.microsoft.com/office/drawing/2014/main" id="{54CB4645-7E7D-47E9-BDA1-053CE9B04915}"/>
              </a:ext>
            </a:extLst>
          </p:cNvPr>
          <p:cNvSpPr txBox="1"/>
          <p:nvPr/>
        </p:nvSpPr>
        <p:spPr>
          <a:xfrm>
            <a:off x="4001549" y="3043765"/>
            <a:ext cx="4915948" cy="2062103"/>
          </a:xfrm>
          <a:prstGeom prst="rect">
            <a:avLst/>
          </a:prstGeom>
          <a:noFill/>
        </p:spPr>
        <p:txBody>
          <a:bodyPr wrap="square" rtlCol="0">
            <a:spAutoFit/>
          </a:bodyPr>
          <a:lstStyle/>
          <a:p>
            <a:r>
              <a:rPr lang="sr-Cyrl-RS" sz="3200" dirty="0">
                <a:solidFill>
                  <a:schemeClr val="tx2"/>
                </a:solidFill>
              </a:rPr>
              <a:t>Како је настао појам?</a:t>
            </a:r>
          </a:p>
          <a:p>
            <a:endParaRPr lang="sr-Cyrl-RS" sz="3200" dirty="0">
              <a:solidFill>
                <a:schemeClr val="tx2"/>
              </a:solidFill>
            </a:endParaRPr>
          </a:p>
          <a:p>
            <a:r>
              <a:rPr lang="sr-Cyrl-RS" sz="3200" dirty="0">
                <a:solidFill>
                  <a:schemeClr val="tx2"/>
                </a:solidFill>
              </a:rPr>
              <a:t>Шта је мрежа ботова?</a:t>
            </a:r>
            <a:endParaRPr lang="sr-Latn-RS" sz="3200" dirty="0">
              <a:solidFill>
                <a:schemeClr val="tx2"/>
              </a:solidFill>
            </a:endParaRPr>
          </a:p>
          <a:p>
            <a:endParaRPr lang="en-US" sz="3200" dirty="0"/>
          </a:p>
        </p:txBody>
      </p:sp>
      <p:sp>
        <p:nvSpPr>
          <p:cNvPr id="12" name="TextBox 11">
            <a:extLst>
              <a:ext uri="{FF2B5EF4-FFF2-40B4-BE49-F238E27FC236}">
                <a16:creationId xmlns:a16="http://schemas.microsoft.com/office/drawing/2014/main" id="{5ECB7898-FBCB-4F89-AB12-A5D1D630A9CD}"/>
              </a:ext>
            </a:extLst>
          </p:cNvPr>
          <p:cNvSpPr txBox="1"/>
          <p:nvPr/>
        </p:nvSpPr>
        <p:spPr>
          <a:xfrm>
            <a:off x="9362115" y="4678030"/>
            <a:ext cx="2015295" cy="584775"/>
          </a:xfrm>
          <a:prstGeom prst="rect">
            <a:avLst/>
          </a:prstGeom>
          <a:noFill/>
        </p:spPr>
        <p:txBody>
          <a:bodyPr wrap="none" rtlCol="0">
            <a:spAutoFit/>
          </a:bodyPr>
          <a:lstStyle/>
          <a:p>
            <a:r>
              <a:rPr lang="sr-Cyrl-RS" sz="3200" dirty="0">
                <a:solidFill>
                  <a:schemeClr val="tx2"/>
                </a:solidFill>
              </a:rPr>
              <a:t>Напади?</a:t>
            </a:r>
            <a:endParaRPr lang="en-US" sz="3200" dirty="0"/>
          </a:p>
        </p:txBody>
      </p:sp>
      <p:sp>
        <p:nvSpPr>
          <p:cNvPr id="29" name="TextBox 28">
            <a:extLst>
              <a:ext uri="{FF2B5EF4-FFF2-40B4-BE49-F238E27FC236}">
                <a16:creationId xmlns:a16="http://schemas.microsoft.com/office/drawing/2014/main" id="{3D0FE7EA-FAA4-45FF-ABE6-D5C2AD0CD188}"/>
              </a:ext>
            </a:extLst>
          </p:cNvPr>
          <p:cNvSpPr txBox="1"/>
          <p:nvPr/>
        </p:nvSpPr>
        <p:spPr>
          <a:xfrm>
            <a:off x="10508076" y="209215"/>
            <a:ext cx="561372" cy="1446550"/>
          </a:xfrm>
          <a:prstGeom prst="rect">
            <a:avLst/>
          </a:prstGeom>
          <a:noFill/>
        </p:spPr>
        <p:txBody>
          <a:bodyPr wrap="none" rtlCol="0">
            <a:spAutoFit/>
          </a:bodyPr>
          <a:lstStyle/>
          <a:p>
            <a:r>
              <a:rPr lang="sr-Cyrl-RS" sz="4400" dirty="0">
                <a:latin typeface="Arial Black" panose="020B0A04020102020204" pitchFamily="34" charset="0"/>
              </a:rPr>
              <a:t>2</a:t>
            </a:r>
            <a:endParaRPr lang="en-US" sz="4400" dirty="0">
              <a:latin typeface="Arial Black" panose="020B0A04020102020204" pitchFamily="34" charset="0"/>
            </a:endParaRPr>
          </a:p>
          <a:p>
            <a:endParaRPr lang="en-US" sz="4400" dirty="0">
              <a:solidFill>
                <a:schemeClr val="bg1">
                  <a:lumMod val="95000"/>
                  <a:lumOff val="5000"/>
                </a:schemeClr>
              </a:solidFill>
            </a:endParaRPr>
          </a:p>
        </p:txBody>
      </p:sp>
      <p:pic>
        <p:nvPicPr>
          <p:cNvPr id="41" name="Picture 40">
            <a:extLst>
              <a:ext uri="{FF2B5EF4-FFF2-40B4-BE49-F238E27FC236}">
                <a16:creationId xmlns:a16="http://schemas.microsoft.com/office/drawing/2014/main" id="{498F1908-0E19-4781-BCED-889BF14BA099}"/>
              </a:ext>
            </a:extLst>
          </p:cNvPr>
          <p:cNvPicPr>
            <a:picLocks noChangeAspect="1"/>
          </p:cNvPicPr>
          <p:nvPr/>
        </p:nvPicPr>
        <p:blipFill>
          <a:blip r:embed="rId2"/>
          <a:stretch>
            <a:fillRect/>
          </a:stretch>
        </p:blipFill>
        <p:spPr>
          <a:xfrm rot="459094">
            <a:off x="9605902" y="2094458"/>
            <a:ext cx="2203010" cy="2203010"/>
          </a:xfrm>
          <a:prstGeom prst="rect">
            <a:avLst/>
          </a:prstGeom>
        </p:spPr>
      </p:pic>
      <p:pic>
        <p:nvPicPr>
          <p:cNvPr id="45" name="Picture 44">
            <a:extLst>
              <a:ext uri="{FF2B5EF4-FFF2-40B4-BE49-F238E27FC236}">
                <a16:creationId xmlns:a16="http://schemas.microsoft.com/office/drawing/2014/main" id="{4FC42817-1692-4893-86A4-A573D53A0271}"/>
              </a:ext>
            </a:extLst>
          </p:cNvPr>
          <p:cNvPicPr>
            <a:picLocks noChangeAspect="1"/>
          </p:cNvPicPr>
          <p:nvPr/>
        </p:nvPicPr>
        <p:blipFill>
          <a:blip r:embed="rId3"/>
          <a:stretch>
            <a:fillRect/>
          </a:stretch>
        </p:blipFill>
        <p:spPr>
          <a:xfrm>
            <a:off x="1167312" y="4288174"/>
            <a:ext cx="2142450" cy="2281873"/>
          </a:xfrm>
          <a:prstGeom prst="rect">
            <a:avLst/>
          </a:prstGeom>
        </p:spPr>
      </p:pic>
    </p:spTree>
    <p:extLst>
      <p:ext uri="{BB962C8B-B14F-4D97-AF65-F5344CB8AC3E}">
        <p14:creationId xmlns:p14="http://schemas.microsoft.com/office/powerpoint/2010/main" val="251578158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A14F4C-F9E3-4D08-91A4-54C45E3E4152}"/>
              </a:ext>
            </a:extLst>
          </p:cNvPr>
          <p:cNvSpPr txBox="1"/>
          <p:nvPr/>
        </p:nvSpPr>
        <p:spPr>
          <a:xfrm>
            <a:off x="3877111" y="285800"/>
            <a:ext cx="4437777" cy="646331"/>
          </a:xfrm>
          <a:prstGeom prst="rect">
            <a:avLst/>
          </a:prstGeom>
          <a:noFill/>
        </p:spPr>
        <p:txBody>
          <a:bodyPr wrap="square" rtlCol="0">
            <a:spAutoFit/>
          </a:bodyPr>
          <a:lstStyle/>
          <a:p>
            <a:r>
              <a:rPr lang="sr-Cyrl-RS" sz="3600" dirty="0">
                <a:solidFill>
                  <a:schemeClr val="bg2">
                    <a:lumMod val="60000"/>
                    <a:lumOff val="40000"/>
                  </a:schemeClr>
                </a:solidFill>
              </a:rPr>
              <a:t>КО СУ БОТОВИ?</a:t>
            </a:r>
            <a:endParaRPr lang="en-US" sz="3600" dirty="0">
              <a:solidFill>
                <a:schemeClr val="bg2">
                  <a:lumMod val="60000"/>
                  <a:lumOff val="40000"/>
                </a:schemeClr>
              </a:solidFill>
            </a:endParaRPr>
          </a:p>
        </p:txBody>
      </p:sp>
      <p:sp>
        <p:nvSpPr>
          <p:cNvPr id="6" name="TextBox 5">
            <a:extLst>
              <a:ext uri="{FF2B5EF4-FFF2-40B4-BE49-F238E27FC236}">
                <a16:creationId xmlns:a16="http://schemas.microsoft.com/office/drawing/2014/main" id="{4E2486FF-44A2-4E05-A37E-2D9E07D68F51}"/>
              </a:ext>
            </a:extLst>
          </p:cNvPr>
          <p:cNvSpPr txBox="1"/>
          <p:nvPr/>
        </p:nvSpPr>
        <p:spPr>
          <a:xfrm>
            <a:off x="876721" y="1531795"/>
            <a:ext cx="6206755" cy="1477328"/>
          </a:xfrm>
          <a:prstGeom prst="rect">
            <a:avLst/>
          </a:prstGeom>
          <a:noFill/>
        </p:spPr>
        <p:txBody>
          <a:bodyPr wrap="square" rtlCol="0">
            <a:spAutoFit/>
          </a:bodyPr>
          <a:lstStyle/>
          <a:p>
            <a:r>
              <a:rPr lang="ru-RU" dirty="0">
                <a:solidFill>
                  <a:schemeClr val="tx1">
                    <a:lumMod val="95000"/>
                  </a:schemeClr>
                </a:solidFill>
              </a:rPr>
              <a:t>Бот је скраћени назив за софтверског робота, односно интелигентног софтверског агента, који често укључују и елементе вештачке интелигенције. Бот, као и други роботи, има улогу да замени рад човека али у овом случају у виртуалном свету.</a:t>
            </a:r>
            <a:endParaRPr lang="en-US" dirty="0">
              <a:solidFill>
                <a:schemeClr val="tx1">
                  <a:lumMod val="95000"/>
                </a:schemeClr>
              </a:solidFill>
            </a:endParaRPr>
          </a:p>
        </p:txBody>
      </p:sp>
      <p:pic>
        <p:nvPicPr>
          <p:cNvPr id="12" name="Picture 11">
            <a:extLst>
              <a:ext uri="{FF2B5EF4-FFF2-40B4-BE49-F238E27FC236}">
                <a16:creationId xmlns:a16="http://schemas.microsoft.com/office/drawing/2014/main" id="{E3440323-119C-458D-953D-62DA49A7549E}"/>
              </a:ext>
            </a:extLst>
          </p:cNvPr>
          <p:cNvPicPr>
            <a:picLocks noChangeAspect="1"/>
          </p:cNvPicPr>
          <p:nvPr/>
        </p:nvPicPr>
        <p:blipFill>
          <a:blip r:embed="rId2"/>
          <a:stretch>
            <a:fillRect/>
          </a:stretch>
        </p:blipFill>
        <p:spPr>
          <a:xfrm>
            <a:off x="7404431" y="1448972"/>
            <a:ext cx="2131345" cy="1477328"/>
          </a:xfrm>
          <a:prstGeom prst="rect">
            <a:avLst/>
          </a:prstGeom>
          <a:ln w="28575">
            <a:solidFill>
              <a:schemeClr val="bg2">
                <a:lumMod val="60000"/>
                <a:lumOff val="40000"/>
              </a:schemeClr>
            </a:solidFill>
          </a:ln>
        </p:spPr>
      </p:pic>
      <p:sp>
        <p:nvSpPr>
          <p:cNvPr id="17" name="TextBox 16">
            <a:extLst>
              <a:ext uri="{FF2B5EF4-FFF2-40B4-BE49-F238E27FC236}">
                <a16:creationId xmlns:a16="http://schemas.microsoft.com/office/drawing/2014/main" id="{F8848BAF-E474-46D6-A783-6088F30B99FC}"/>
              </a:ext>
            </a:extLst>
          </p:cNvPr>
          <p:cNvSpPr txBox="1"/>
          <p:nvPr/>
        </p:nvSpPr>
        <p:spPr>
          <a:xfrm>
            <a:off x="891665" y="4669185"/>
            <a:ext cx="3088433" cy="1200329"/>
          </a:xfrm>
          <a:prstGeom prst="rect">
            <a:avLst/>
          </a:prstGeom>
          <a:noFill/>
        </p:spPr>
        <p:txBody>
          <a:bodyPr wrap="square" rtlCol="0">
            <a:spAutoFit/>
          </a:bodyPr>
          <a:lstStyle/>
          <a:p>
            <a:r>
              <a:rPr lang="sr-Cyrl-RS" dirty="0"/>
              <a:t>Има више врста ботова:</a:t>
            </a:r>
          </a:p>
          <a:p>
            <a:r>
              <a:rPr lang="sr-Cyrl-RS" dirty="0"/>
              <a:t>- Чет-бот</a:t>
            </a:r>
          </a:p>
          <a:p>
            <a:r>
              <a:rPr lang="sr-Cyrl-RS" dirty="0"/>
              <a:t>- Спам-бот</a:t>
            </a:r>
          </a:p>
          <a:p>
            <a:r>
              <a:rPr lang="sr-Cyrl-RS" dirty="0"/>
              <a:t>- Играчки-бот</a:t>
            </a:r>
          </a:p>
        </p:txBody>
      </p:sp>
      <p:sp>
        <p:nvSpPr>
          <p:cNvPr id="18" name="TextBox 17">
            <a:extLst>
              <a:ext uri="{FF2B5EF4-FFF2-40B4-BE49-F238E27FC236}">
                <a16:creationId xmlns:a16="http://schemas.microsoft.com/office/drawing/2014/main" id="{C9A1746A-0EC6-4A79-B1F2-78A062B07EC6}"/>
              </a:ext>
            </a:extLst>
          </p:cNvPr>
          <p:cNvSpPr txBox="1"/>
          <p:nvPr/>
        </p:nvSpPr>
        <p:spPr>
          <a:xfrm>
            <a:off x="4157380" y="3110214"/>
            <a:ext cx="6848667" cy="1477328"/>
          </a:xfrm>
          <a:prstGeom prst="rect">
            <a:avLst/>
          </a:prstGeom>
          <a:noFill/>
        </p:spPr>
        <p:txBody>
          <a:bodyPr wrap="square" rtlCol="0">
            <a:spAutoFit/>
          </a:bodyPr>
          <a:lstStyle/>
          <a:p>
            <a:r>
              <a:rPr lang="ru-RU" dirty="0"/>
              <a:t>Бот може да крстари самостално интернетом, прави лажне корисничке налоге, шаље имејл поруке, користи чет, модерише садржај неког сајта, изврши хакерски напад на неки сајт и још много тога све у зависности чему је намењен односно како је програмиран.</a:t>
            </a:r>
            <a:endParaRPr lang="en-US" dirty="0"/>
          </a:p>
        </p:txBody>
      </p:sp>
      <p:pic>
        <p:nvPicPr>
          <p:cNvPr id="20" name="Picture 19">
            <a:extLst>
              <a:ext uri="{FF2B5EF4-FFF2-40B4-BE49-F238E27FC236}">
                <a16:creationId xmlns:a16="http://schemas.microsoft.com/office/drawing/2014/main" id="{A4AA1B23-6C85-42A7-9ECA-65164E770079}"/>
              </a:ext>
            </a:extLst>
          </p:cNvPr>
          <p:cNvPicPr>
            <a:picLocks noChangeAspect="1"/>
          </p:cNvPicPr>
          <p:nvPr/>
        </p:nvPicPr>
        <p:blipFill>
          <a:blip r:embed="rId3"/>
          <a:stretch>
            <a:fillRect/>
          </a:stretch>
        </p:blipFill>
        <p:spPr>
          <a:xfrm>
            <a:off x="1185953" y="3279074"/>
            <a:ext cx="2644786" cy="1308468"/>
          </a:xfrm>
          <a:prstGeom prst="rect">
            <a:avLst/>
          </a:prstGeom>
          <a:ln w="28575">
            <a:solidFill>
              <a:schemeClr val="tx1"/>
            </a:solidFill>
          </a:ln>
        </p:spPr>
      </p:pic>
      <p:sp>
        <p:nvSpPr>
          <p:cNvPr id="21" name="TextBox 20">
            <a:extLst>
              <a:ext uri="{FF2B5EF4-FFF2-40B4-BE49-F238E27FC236}">
                <a16:creationId xmlns:a16="http://schemas.microsoft.com/office/drawing/2014/main" id="{2DC23809-CABF-4614-B51E-032D15734F69}"/>
              </a:ext>
            </a:extLst>
          </p:cNvPr>
          <p:cNvSpPr txBox="1"/>
          <p:nvPr/>
        </p:nvSpPr>
        <p:spPr>
          <a:xfrm>
            <a:off x="10511405" y="251670"/>
            <a:ext cx="561372" cy="1046440"/>
          </a:xfrm>
          <a:prstGeom prst="rect">
            <a:avLst/>
          </a:prstGeom>
          <a:noFill/>
        </p:spPr>
        <p:txBody>
          <a:bodyPr wrap="none" rtlCol="0">
            <a:spAutoFit/>
          </a:bodyPr>
          <a:lstStyle/>
          <a:p>
            <a:r>
              <a:rPr lang="sr-Cyrl-RS" sz="4400" dirty="0">
                <a:solidFill>
                  <a:schemeClr val="bg1"/>
                </a:solidFill>
                <a:latin typeface="Arial Black" panose="020B0A04020102020204" pitchFamily="34" charset="0"/>
              </a:rPr>
              <a:t>3</a:t>
            </a:r>
            <a:endParaRPr lang="en-US" sz="4400" dirty="0">
              <a:solidFill>
                <a:schemeClr val="bg1"/>
              </a:solidFill>
              <a:latin typeface="Arial Black" panose="020B0A04020102020204" pitchFamily="34" charset="0"/>
            </a:endParaRPr>
          </a:p>
          <a:p>
            <a:endParaRPr lang="en-US" dirty="0"/>
          </a:p>
        </p:txBody>
      </p:sp>
      <p:sp>
        <p:nvSpPr>
          <p:cNvPr id="22" name="TextBox 21">
            <a:extLst>
              <a:ext uri="{FF2B5EF4-FFF2-40B4-BE49-F238E27FC236}">
                <a16:creationId xmlns:a16="http://schemas.microsoft.com/office/drawing/2014/main" id="{19FBCE6C-380F-4D7C-A881-BC96D30D1458}"/>
              </a:ext>
            </a:extLst>
          </p:cNvPr>
          <p:cNvSpPr txBox="1"/>
          <p:nvPr/>
        </p:nvSpPr>
        <p:spPr>
          <a:xfrm>
            <a:off x="7404431" y="5500182"/>
            <a:ext cx="3528530" cy="369332"/>
          </a:xfrm>
          <a:prstGeom prst="rect">
            <a:avLst/>
          </a:prstGeom>
          <a:noFill/>
        </p:spPr>
        <p:txBody>
          <a:bodyPr wrap="none" rtlCol="0">
            <a:spAutoFit/>
          </a:bodyPr>
          <a:lstStyle/>
          <a:p>
            <a:r>
              <a:rPr lang="sr-Cyrl-RS" dirty="0"/>
              <a:t>Бот је скраћеница од робот!</a:t>
            </a:r>
            <a:endParaRPr lang="en-US" dirty="0"/>
          </a:p>
        </p:txBody>
      </p:sp>
    </p:spTree>
    <p:extLst>
      <p:ext uri="{BB962C8B-B14F-4D97-AF65-F5344CB8AC3E}">
        <p14:creationId xmlns:p14="http://schemas.microsoft.com/office/powerpoint/2010/main" val="461963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EFBEDC-75A0-45A5-BC62-DD4F24463F3B}"/>
              </a:ext>
            </a:extLst>
          </p:cNvPr>
          <p:cNvSpPr txBox="1"/>
          <p:nvPr/>
        </p:nvSpPr>
        <p:spPr>
          <a:xfrm>
            <a:off x="961052" y="1726163"/>
            <a:ext cx="10627567" cy="369332"/>
          </a:xfrm>
          <a:prstGeom prst="rect">
            <a:avLst/>
          </a:prstGeom>
          <a:noFill/>
        </p:spPr>
        <p:txBody>
          <a:bodyPr wrap="square" rtlCol="0">
            <a:spAutoFit/>
          </a:bodyPr>
          <a:lstStyle/>
          <a:p>
            <a:r>
              <a:rPr lang="sr-Cyrl-RS" dirty="0"/>
              <a:t>           Чет-бот 				        Спам-бот					    Играчки-бот</a:t>
            </a:r>
            <a:endParaRPr lang="en-US" dirty="0"/>
          </a:p>
        </p:txBody>
      </p:sp>
      <p:sp>
        <p:nvSpPr>
          <p:cNvPr id="13" name="TextBox 12">
            <a:extLst>
              <a:ext uri="{FF2B5EF4-FFF2-40B4-BE49-F238E27FC236}">
                <a16:creationId xmlns:a16="http://schemas.microsoft.com/office/drawing/2014/main" id="{C1DA7290-7CF7-48A5-BBD9-41984FC9BE21}"/>
              </a:ext>
            </a:extLst>
          </p:cNvPr>
          <p:cNvSpPr txBox="1"/>
          <p:nvPr/>
        </p:nvSpPr>
        <p:spPr>
          <a:xfrm>
            <a:off x="961052" y="2300769"/>
            <a:ext cx="2845834" cy="1754326"/>
          </a:xfrm>
          <a:prstGeom prst="rect">
            <a:avLst/>
          </a:prstGeom>
          <a:noFill/>
        </p:spPr>
        <p:txBody>
          <a:bodyPr wrap="square" rtlCol="0">
            <a:spAutoFit/>
          </a:bodyPr>
          <a:lstStyle/>
          <a:p>
            <a:r>
              <a:rPr lang="ru-RU" dirty="0"/>
              <a:t>Чет-бот покушава да опонаша чет партнера. Постоје добронамерни и злонамерни чет-ботови.</a:t>
            </a:r>
            <a:endParaRPr lang="en-US" dirty="0"/>
          </a:p>
        </p:txBody>
      </p:sp>
      <p:sp>
        <p:nvSpPr>
          <p:cNvPr id="14" name="TextBox 13">
            <a:extLst>
              <a:ext uri="{FF2B5EF4-FFF2-40B4-BE49-F238E27FC236}">
                <a16:creationId xmlns:a16="http://schemas.microsoft.com/office/drawing/2014/main" id="{D671AC4A-AE2E-4DD1-BB28-CA1F333726CF}"/>
              </a:ext>
            </a:extLst>
          </p:cNvPr>
          <p:cNvSpPr txBox="1"/>
          <p:nvPr/>
        </p:nvSpPr>
        <p:spPr>
          <a:xfrm>
            <a:off x="4186107" y="2208435"/>
            <a:ext cx="2496862" cy="3693319"/>
          </a:xfrm>
          <a:prstGeom prst="rect">
            <a:avLst/>
          </a:prstGeom>
          <a:noFill/>
        </p:spPr>
        <p:txBody>
          <a:bodyPr wrap="square" rtlCol="0">
            <a:spAutoFit/>
          </a:bodyPr>
          <a:lstStyle/>
          <a:p>
            <a:r>
              <a:rPr lang="ru-RU" dirty="0"/>
              <a:t>Спам-бот спада у категорију штетних софтвера и може служити да рекламира одређену веб локацију односно приозвод или имати сврху да науди одрећеној интернет страници, коринику или групи корисника.</a:t>
            </a:r>
            <a:endParaRPr lang="en-US" dirty="0"/>
          </a:p>
        </p:txBody>
      </p:sp>
      <p:sp>
        <p:nvSpPr>
          <p:cNvPr id="15" name="TextBox 14">
            <a:extLst>
              <a:ext uri="{FF2B5EF4-FFF2-40B4-BE49-F238E27FC236}">
                <a16:creationId xmlns:a16="http://schemas.microsoft.com/office/drawing/2014/main" id="{CF937F05-4D5A-48EE-9693-E3E0DB88A9CA}"/>
              </a:ext>
            </a:extLst>
          </p:cNvPr>
          <p:cNvSpPr txBox="1"/>
          <p:nvPr/>
        </p:nvSpPr>
        <p:spPr>
          <a:xfrm>
            <a:off x="7512916" y="2300769"/>
            <a:ext cx="3157682" cy="3416320"/>
          </a:xfrm>
          <a:prstGeom prst="rect">
            <a:avLst/>
          </a:prstGeom>
          <a:noFill/>
        </p:spPr>
        <p:txBody>
          <a:bodyPr wrap="square" rtlCol="0">
            <a:spAutoFit/>
          </a:bodyPr>
          <a:lstStyle/>
          <a:p>
            <a:r>
              <a:rPr lang="ru-RU" dirty="0"/>
              <a:t>Играчки бот се користи у рачунарским играма где опонаша противника играчу. Добро познати примери су рачунарски шах и игре стратегије са више противничких страна. Такође ширу примену имају и у тимским играма, када тиму недостаје играч бот преузима његову улогу.</a:t>
            </a:r>
            <a:endParaRPr lang="en-US" dirty="0"/>
          </a:p>
        </p:txBody>
      </p:sp>
      <p:sp>
        <p:nvSpPr>
          <p:cNvPr id="17" name="TextBox 16">
            <a:extLst>
              <a:ext uri="{FF2B5EF4-FFF2-40B4-BE49-F238E27FC236}">
                <a16:creationId xmlns:a16="http://schemas.microsoft.com/office/drawing/2014/main" id="{618856A2-7621-4455-8218-2AF783B3DBA3}"/>
              </a:ext>
            </a:extLst>
          </p:cNvPr>
          <p:cNvSpPr txBox="1"/>
          <p:nvPr/>
        </p:nvSpPr>
        <p:spPr>
          <a:xfrm>
            <a:off x="10494627" y="234892"/>
            <a:ext cx="561372" cy="1046440"/>
          </a:xfrm>
          <a:prstGeom prst="rect">
            <a:avLst/>
          </a:prstGeom>
          <a:noFill/>
        </p:spPr>
        <p:txBody>
          <a:bodyPr wrap="none" rtlCol="0">
            <a:spAutoFit/>
          </a:bodyPr>
          <a:lstStyle/>
          <a:p>
            <a:r>
              <a:rPr lang="sr-Cyrl-RS" sz="4400" dirty="0">
                <a:solidFill>
                  <a:schemeClr val="bg1">
                    <a:lumMod val="95000"/>
                    <a:lumOff val="5000"/>
                  </a:schemeClr>
                </a:solidFill>
                <a:latin typeface="Arial Black" panose="020B0A04020102020204" pitchFamily="34" charset="0"/>
              </a:rPr>
              <a:t>4</a:t>
            </a:r>
            <a:endParaRPr lang="en-US" sz="4400" dirty="0">
              <a:solidFill>
                <a:schemeClr val="bg1">
                  <a:lumMod val="95000"/>
                  <a:lumOff val="5000"/>
                </a:schemeClr>
              </a:solidFill>
              <a:latin typeface="Arial Black" panose="020B0A04020102020204" pitchFamily="34" charset="0"/>
            </a:endParaRPr>
          </a:p>
          <a:p>
            <a:endParaRPr lang="en-US" dirty="0"/>
          </a:p>
        </p:txBody>
      </p:sp>
      <p:sp>
        <p:nvSpPr>
          <p:cNvPr id="18" name="TextBox 17">
            <a:extLst>
              <a:ext uri="{FF2B5EF4-FFF2-40B4-BE49-F238E27FC236}">
                <a16:creationId xmlns:a16="http://schemas.microsoft.com/office/drawing/2014/main" id="{32C21782-8F48-42E5-92C5-F0BAE00EB43E}"/>
              </a:ext>
            </a:extLst>
          </p:cNvPr>
          <p:cNvSpPr txBox="1"/>
          <p:nvPr/>
        </p:nvSpPr>
        <p:spPr>
          <a:xfrm>
            <a:off x="3409994" y="395752"/>
            <a:ext cx="5729681" cy="1107996"/>
          </a:xfrm>
          <a:prstGeom prst="rect">
            <a:avLst/>
          </a:prstGeom>
          <a:noFill/>
        </p:spPr>
        <p:txBody>
          <a:bodyPr wrap="square" rtlCol="0">
            <a:spAutoFit/>
          </a:bodyPr>
          <a:lstStyle/>
          <a:p>
            <a:r>
              <a:rPr lang="sr-Cyrl-RS" sz="4800" dirty="0">
                <a:solidFill>
                  <a:schemeClr val="bg2">
                    <a:lumMod val="60000"/>
                    <a:lumOff val="40000"/>
                  </a:schemeClr>
                </a:solidFill>
              </a:rPr>
              <a:t>ВРСТЕ БОТОВА</a:t>
            </a:r>
            <a:endParaRPr lang="en-US" sz="4800" dirty="0">
              <a:solidFill>
                <a:schemeClr val="bg2">
                  <a:lumMod val="60000"/>
                  <a:lumOff val="40000"/>
                </a:schemeClr>
              </a:solidFill>
            </a:endParaRPr>
          </a:p>
          <a:p>
            <a:endParaRPr lang="en-US" dirty="0"/>
          </a:p>
        </p:txBody>
      </p:sp>
    </p:spTree>
    <p:extLst>
      <p:ext uri="{BB962C8B-B14F-4D97-AF65-F5344CB8AC3E}">
        <p14:creationId xmlns:p14="http://schemas.microsoft.com/office/powerpoint/2010/main" val="2808902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1FDAF2-D23A-4D83-B0ED-DBA76A38534E}"/>
              </a:ext>
            </a:extLst>
          </p:cNvPr>
          <p:cNvSpPr txBox="1"/>
          <p:nvPr/>
        </p:nvSpPr>
        <p:spPr>
          <a:xfrm>
            <a:off x="10511405" y="201336"/>
            <a:ext cx="561372" cy="1046440"/>
          </a:xfrm>
          <a:prstGeom prst="rect">
            <a:avLst/>
          </a:prstGeom>
          <a:noFill/>
        </p:spPr>
        <p:txBody>
          <a:bodyPr wrap="none" rtlCol="0">
            <a:spAutoFit/>
          </a:bodyPr>
          <a:lstStyle/>
          <a:p>
            <a:r>
              <a:rPr lang="en-US" sz="4400" dirty="0">
                <a:solidFill>
                  <a:schemeClr val="bg1">
                    <a:lumMod val="95000"/>
                    <a:lumOff val="5000"/>
                  </a:schemeClr>
                </a:solidFill>
                <a:latin typeface="Arial Black" panose="020B0A04020102020204" pitchFamily="34" charset="0"/>
              </a:rPr>
              <a:t>5</a:t>
            </a:r>
          </a:p>
          <a:p>
            <a:endParaRPr lang="en-US" dirty="0"/>
          </a:p>
        </p:txBody>
      </p:sp>
      <p:sp>
        <p:nvSpPr>
          <p:cNvPr id="8" name="TextBox 7">
            <a:extLst>
              <a:ext uri="{FF2B5EF4-FFF2-40B4-BE49-F238E27FC236}">
                <a16:creationId xmlns:a16="http://schemas.microsoft.com/office/drawing/2014/main" id="{A2E07508-0CA0-4523-9ED4-200779B0B98C}"/>
              </a:ext>
            </a:extLst>
          </p:cNvPr>
          <p:cNvSpPr txBox="1"/>
          <p:nvPr/>
        </p:nvSpPr>
        <p:spPr>
          <a:xfrm>
            <a:off x="5212935" y="1876723"/>
            <a:ext cx="6394816" cy="923330"/>
          </a:xfrm>
          <a:prstGeom prst="rect">
            <a:avLst/>
          </a:prstGeom>
          <a:noFill/>
        </p:spPr>
        <p:txBody>
          <a:bodyPr wrap="square" rtlCol="0">
            <a:spAutoFit/>
          </a:bodyPr>
          <a:lstStyle/>
          <a:p>
            <a:r>
              <a:rPr lang="sr-Cyrl-RS" dirty="0"/>
              <a:t>Бот такође има везе и са старијим називима од којих су неки били, “паразитски црв“ непознатог порекла и аустралијски сленг за</a:t>
            </a:r>
            <a:r>
              <a:rPr lang="en-US" dirty="0"/>
              <a:t> </a:t>
            </a:r>
            <a:r>
              <a:rPr lang="sr-Cyrl-RS" dirty="0"/>
              <a:t>безвредан и мучан.</a:t>
            </a:r>
            <a:endParaRPr lang="en-US" dirty="0"/>
          </a:p>
        </p:txBody>
      </p:sp>
      <p:sp>
        <p:nvSpPr>
          <p:cNvPr id="9" name="TextBox 8">
            <a:extLst>
              <a:ext uri="{FF2B5EF4-FFF2-40B4-BE49-F238E27FC236}">
                <a16:creationId xmlns:a16="http://schemas.microsoft.com/office/drawing/2014/main" id="{02135FB6-2000-4C00-8F79-07C369683EBE}"/>
              </a:ext>
            </a:extLst>
          </p:cNvPr>
          <p:cNvSpPr txBox="1"/>
          <p:nvPr/>
        </p:nvSpPr>
        <p:spPr>
          <a:xfrm>
            <a:off x="837565" y="3429000"/>
            <a:ext cx="9673840" cy="2862322"/>
          </a:xfrm>
          <a:prstGeom prst="rect">
            <a:avLst/>
          </a:prstGeom>
          <a:noFill/>
        </p:spPr>
        <p:txBody>
          <a:bodyPr wrap="square" rtlCol="0">
            <a:spAutoFit/>
          </a:bodyPr>
          <a:lstStyle/>
          <a:p>
            <a:r>
              <a:rPr lang="ru-RU" sz="2000" dirty="0">
                <a:solidFill>
                  <a:schemeClr val="bg2">
                    <a:lumMod val="60000"/>
                    <a:lumOff val="40000"/>
                  </a:schemeClr>
                </a:solidFill>
              </a:rPr>
              <a:t>Бот или </a:t>
            </a:r>
            <a:r>
              <a:rPr lang="sr-Cyrl-RS" sz="2000" dirty="0">
                <a:solidFill>
                  <a:schemeClr val="bg2">
                    <a:lumMod val="60000"/>
                    <a:lumOff val="40000"/>
                  </a:schemeClr>
                </a:solidFill>
              </a:rPr>
              <a:t>веб</a:t>
            </a:r>
            <a:r>
              <a:rPr lang="ru-RU" sz="2000" dirty="0">
                <a:solidFill>
                  <a:schemeClr val="bg2">
                    <a:lumMod val="60000"/>
                    <a:lumOff val="40000"/>
                  </a:schemeClr>
                </a:solidFill>
              </a:rPr>
              <a:t> робот је аутоматизовани малверски програм који скенира блокове мрежних адреса и шири заразе на рањивим рачунарима. То омогућава хакерима да преузми контролу над бројним рачунарима у исто време и претворе их у ботове (познате и као зомбији). Хакери обично користе ботове за ширење заразе на велики број рачунара, који праве мрежу звану мрежа ботова. Када се мрежа ботова налази у рачунару, може да се користи за нападе онемогућавања услуга (ДДоС), проксија и може да се користи за извршавање аутоматских задатака преко интернета без вашег знања.</a:t>
            </a:r>
            <a:endParaRPr lang="en-US" sz="2000" dirty="0">
              <a:solidFill>
                <a:schemeClr val="bg2">
                  <a:lumMod val="60000"/>
                  <a:lumOff val="40000"/>
                </a:schemeClr>
              </a:solidFill>
            </a:endParaRPr>
          </a:p>
        </p:txBody>
      </p:sp>
      <p:sp>
        <p:nvSpPr>
          <p:cNvPr id="11" name="Rectangle 10">
            <a:extLst>
              <a:ext uri="{FF2B5EF4-FFF2-40B4-BE49-F238E27FC236}">
                <a16:creationId xmlns:a16="http://schemas.microsoft.com/office/drawing/2014/main" id="{12E94CCB-EC65-46F0-9610-80172F89CD1B}"/>
              </a:ext>
            </a:extLst>
          </p:cNvPr>
          <p:cNvSpPr/>
          <p:nvPr/>
        </p:nvSpPr>
        <p:spPr>
          <a:xfrm>
            <a:off x="5265491" y="1939895"/>
            <a:ext cx="6289704" cy="860158"/>
          </a:xfrm>
          <a:prstGeom prst="rect">
            <a:avLst/>
          </a:prstGeom>
          <a:noFill/>
          <a:ln w="285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7DD419-0F62-4D5C-BACB-213E80919CE7}"/>
              </a:ext>
            </a:extLst>
          </p:cNvPr>
          <p:cNvSpPr txBox="1"/>
          <p:nvPr/>
        </p:nvSpPr>
        <p:spPr>
          <a:xfrm>
            <a:off x="3916822" y="353656"/>
            <a:ext cx="4358355" cy="646331"/>
          </a:xfrm>
          <a:prstGeom prst="rect">
            <a:avLst/>
          </a:prstGeom>
          <a:noFill/>
        </p:spPr>
        <p:txBody>
          <a:bodyPr wrap="square" rtlCol="0">
            <a:spAutoFit/>
          </a:bodyPr>
          <a:lstStyle/>
          <a:p>
            <a:r>
              <a:rPr lang="sr-Cyrl-RS" sz="3600" dirty="0">
                <a:solidFill>
                  <a:schemeClr val="bg2">
                    <a:lumMod val="60000"/>
                    <a:lumOff val="40000"/>
                  </a:schemeClr>
                </a:solidFill>
              </a:rPr>
              <a:t>МРЕЖА БОТОВА</a:t>
            </a:r>
            <a:endParaRPr lang="en-US" sz="3600" dirty="0">
              <a:solidFill>
                <a:schemeClr val="bg2">
                  <a:lumMod val="60000"/>
                  <a:lumOff val="40000"/>
                </a:schemeClr>
              </a:solidFill>
            </a:endParaRPr>
          </a:p>
        </p:txBody>
      </p:sp>
      <p:pic>
        <p:nvPicPr>
          <p:cNvPr id="16" name="Picture 15">
            <a:extLst>
              <a:ext uri="{FF2B5EF4-FFF2-40B4-BE49-F238E27FC236}">
                <a16:creationId xmlns:a16="http://schemas.microsoft.com/office/drawing/2014/main" id="{510EF930-07DC-43CE-940C-B984A2351E4C}"/>
              </a:ext>
            </a:extLst>
          </p:cNvPr>
          <p:cNvPicPr>
            <a:picLocks noChangeAspect="1"/>
          </p:cNvPicPr>
          <p:nvPr/>
        </p:nvPicPr>
        <p:blipFill>
          <a:blip r:embed="rId2"/>
          <a:stretch>
            <a:fillRect/>
          </a:stretch>
        </p:blipFill>
        <p:spPr>
          <a:xfrm>
            <a:off x="1353003" y="1124125"/>
            <a:ext cx="2958939" cy="2231276"/>
          </a:xfrm>
          <a:prstGeom prst="rect">
            <a:avLst/>
          </a:prstGeom>
          <a:ln w="28575">
            <a:solidFill>
              <a:schemeClr val="bg2">
                <a:lumMod val="60000"/>
                <a:lumOff val="40000"/>
              </a:schemeClr>
            </a:solidFill>
          </a:ln>
        </p:spPr>
      </p:pic>
    </p:spTree>
    <p:extLst>
      <p:ext uri="{BB962C8B-B14F-4D97-AF65-F5344CB8AC3E}">
        <p14:creationId xmlns:p14="http://schemas.microsoft.com/office/powerpoint/2010/main" val="2384569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3F5DFF-0236-43CC-9032-9786C04B23A1}"/>
              </a:ext>
            </a:extLst>
          </p:cNvPr>
          <p:cNvSpPr txBox="1"/>
          <p:nvPr/>
        </p:nvSpPr>
        <p:spPr>
          <a:xfrm>
            <a:off x="10503016" y="209725"/>
            <a:ext cx="561372" cy="769441"/>
          </a:xfrm>
          <a:prstGeom prst="rect">
            <a:avLst/>
          </a:prstGeom>
          <a:noFill/>
        </p:spPr>
        <p:txBody>
          <a:bodyPr wrap="none" rtlCol="0">
            <a:spAutoFit/>
          </a:bodyPr>
          <a:lstStyle/>
          <a:p>
            <a:r>
              <a:rPr lang="en-US" sz="4400" dirty="0">
                <a:solidFill>
                  <a:schemeClr val="bg1">
                    <a:lumMod val="95000"/>
                    <a:lumOff val="5000"/>
                  </a:schemeClr>
                </a:solidFill>
                <a:latin typeface="Arial Black" panose="020B0A04020102020204" pitchFamily="34" charset="0"/>
              </a:rPr>
              <a:t>6</a:t>
            </a:r>
          </a:p>
        </p:txBody>
      </p:sp>
      <p:sp>
        <p:nvSpPr>
          <p:cNvPr id="6" name="TextBox 5">
            <a:extLst>
              <a:ext uri="{FF2B5EF4-FFF2-40B4-BE49-F238E27FC236}">
                <a16:creationId xmlns:a16="http://schemas.microsoft.com/office/drawing/2014/main" id="{52E94485-0C3B-41F9-821C-9D2F8C890D41}"/>
              </a:ext>
            </a:extLst>
          </p:cNvPr>
          <p:cNvSpPr txBox="1"/>
          <p:nvPr/>
        </p:nvSpPr>
        <p:spPr>
          <a:xfrm>
            <a:off x="617988" y="1728590"/>
            <a:ext cx="10956022" cy="1477328"/>
          </a:xfrm>
          <a:prstGeom prst="rect">
            <a:avLst/>
          </a:prstGeom>
          <a:noFill/>
        </p:spPr>
        <p:txBody>
          <a:bodyPr wrap="square" rtlCol="0">
            <a:spAutoFit/>
          </a:bodyPr>
          <a:lstStyle/>
          <a:p>
            <a:r>
              <a:rPr lang="sr-Cyrl-RS" dirty="0"/>
              <a:t>Напад ботова </a:t>
            </a:r>
            <a:r>
              <a:rPr lang="ru-RU" dirty="0"/>
              <a:t>је употреба аутоматизованих веб захтева за манипулацију, превару или ометање веб локације, апликације, АПИ-ја или крајњих корисника. Бот напади су започели као једноставне операције спамовања и разгранали су се у сложена, мултинационална криминална предузећа са сопственом економијом и инфраструктуром.</a:t>
            </a:r>
          </a:p>
          <a:p>
            <a:endParaRPr lang="en-US" dirty="0"/>
          </a:p>
        </p:txBody>
      </p:sp>
      <p:sp>
        <p:nvSpPr>
          <p:cNvPr id="7" name="TextBox 6">
            <a:extLst>
              <a:ext uri="{FF2B5EF4-FFF2-40B4-BE49-F238E27FC236}">
                <a16:creationId xmlns:a16="http://schemas.microsoft.com/office/drawing/2014/main" id="{14B1AADB-E6D2-4192-B37D-8F27336584E8}"/>
              </a:ext>
            </a:extLst>
          </p:cNvPr>
          <p:cNvSpPr txBox="1"/>
          <p:nvPr/>
        </p:nvSpPr>
        <p:spPr>
          <a:xfrm>
            <a:off x="3562293" y="401053"/>
            <a:ext cx="5067413" cy="769441"/>
          </a:xfrm>
          <a:prstGeom prst="rect">
            <a:avLst/>
          </a:prstGeom>
          <a:noFill/>
        </p:spPr>
        <p:txBody>
          <a:bodyPr wrap="none" rtlCol="0">
            <a:spAutoFit/>
          </a:bodyPr>
          <a:lstStyle/>
          <a:p>
            <a:r>
              <a:rPr lang="sr-Cyrl-RS" sz="4400" dirty="0">
                <a:solidFill>
                  <a:schemeClr val="bg2">
                    <a:lumMod val="60000"/>
                    <a:lumOff val="40000"/>
                  </a:schemeClr>
                </a:solidFill>
              </a:rPr>
              <a:t>НАПАДИ БОТОВА</a:t>
            </a:r>
            <a:endParaRPr lang="en-US" sz="4400" dirty="0">
              <a:solidFill>
                <a:schemeClr val="bg2">
                  <a:lumMod val="60000"/>
                  <a:lumOff val="40000"/>
                </a:schemeClr>
              </a:solidFill>
            </a:endParaRPr>
          </a:p>
        </p:txBody>
      </p:sp>
      <p:sp>
        <p:nvSpPr>
          <p:cNvPr id="10" name="TextBox 9">
            <a:extLst>
              <a:ext uri="{FF2B5EF4-FFF2-40B4-BE49-F238E27FC236}">
                <a16:creationId xmlns:a16="http://schemas.microsoft.com/office/drawing/2014/main" id="{04704DAC-71B6-44FA-8223-A37F210FA5C5}"/>
              </a:ext>
            </a:extLst>
          </p:cNvPr>
          <p:cNvSpPr txBox="1"/>
          <p:nvPr/>
        </p:nvSpPr>
        <p:spPr>
          <a:xfrm>
            <a:off x="617988" y="3083895"/>
            <a:ext cx="10446400" cy="3416320"/>
          </a:xfrm>
          <a:prstGeom prst="rect">
            <a:avLst/>
          </a:prstGeom>
          <a:noFill/>
        </p:spPr>
        <p:txBody>
          <a:bodyPr wrap="square" rtlCol="0">
            <a:spAutoFit/>
          </a:bodyPr>
          <a:lstStyle/>
          <a:p>
            <a:r>
              <a:rPr lang="sr-Cyrl-RS" dirty="0"/>
              <a:t>Циљеви напада:</a:t>
            </a:r>
          </a:p>
          <a:p>
            <a:endParaRPr lang="sr-Cyrl-RS" dirty="0"/>
          </a:p>
          <a:p>
            <a:r>
              <a:rPr lang="sr-Cyrl-RS" dirty="0"/>
              <a:t>Стругање веб садржаја - в</a:t>
            </a:r>
            <a:r>
              <a:rPr lang="ru-RU" dirty="0"/>
              <a:t>еб роботи за гребање аутоматски прикупљају и копирају податке са других веб локација. Они се могу прерушити у безазленог претраживача док скенирају садржај, али ови преваранти робота за претрагу краду садржај без знања и дозволе власника веб локације.</a:t>
            </a:r>
          </a:p>
          <a:p>
            <a:endParaRPr lang="ru-RU" dirty="0"/>
          </a:p>
          <a:p>
            <a:r>
              <a:rPr lang="ru-RU" dirty="0"/>
              <a:t>Преузимање налога - Повреде података често доводе до тога да велике количине корисничких акредитива постану доступне и продају се на мрачном вебу актерима претње. Затим, нападачи користе аутоматизоване ботове за превару при преузимању рачуна (који се називају и напади пуњења акредитива), што значи да брзо тестирају корисничка имена и лозинке у токовима аутентификације за потрошачке веб локације.</a:t>
            </a:r>
            <a:endParaRPr lang="en-US" dirty="0"/>
          </a:p>
        </p:txBody>
      </p:sp>
    </p:spTree>
    <p:extLst>
      <p:ext uri="{BB962C8B-B14F-4D97-AF65-F5344CB8AC3E}">
        <p14:creationId xmlns:p14="http://schemas.microsoft.com/office/powerpoint/2010/main" val="1534174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92EE49-1404-4172-96C8-ADCAEF7F2673}"/>
              </a:ext>
            </a:extLst>
          </p:cNvPr>
          <p:cNvSpPr txBox="1"/>
          <p:nvPr/>
        </p:nvSpPr>
        <p:spPr>
          <a:xfrm>
            <a:off x="1124125" y="2114024"/>
            <a:ext cx="9246079" cy="3693319"/>
          </a:xfrm>
          <a:prstGeom prst="rect">
            <a:avLst/>
          </a:prstGeom>
          <a:noFill/>
        </p:spPr>
        <p:txBody>
          <a:bodyPr wrap="square" rtlCol="0">
            <a:spAutoFit/>
          </a:bodyPr>
          <a:lstStyle/>
          <a:p>
            <a:r>
              <a:rPr lang="sr-Cyrl-RS" dirty="0"/>
              <a:t>Злоупотреба подношења обрасца</a:t>
            </a:r>
            <a:r>
              <a:rPr lang="en-US" dirty="0"/>
              <a:t> </a:t>
            </a:r>
            <a:r>
              <a:rPr lang="sr-Latn-RS" dirty="0"/>
              <a:t>- </a:t>
            </a:r>
            <a:r>
              <a:rPr lang="ru-RU" dirty="0"/>
              <a:t>Обрасци веб локација су мета напада робота због надалеко познатих безбедносних пропуста ЈаваСцрипт -а. То је уобичајен приступ хакерима за приступ информацијама на страни сервера или за инфицирање крајњих корисника злонамерним софтвером. Штавише, они могу извести СКЛи, скенирати или објавити нежељени садржај путем ових образаца.</a:t>
            </a:r>
          </a:p>
          <a:p>
            <a:endParaRPr lang="ru-RU" dirty="0"/>
          </a:p>
          <a:p>
            <a:r>
              <a:rPr lang="sr-Cyrl-RS" dirty="0"/>
              <a:t>Злоупотреба АПИ-ја - </a:t>
            </a:r>
            <a:r>
              <a:rPr lang="ru-RU" dirty="0"/>
              <a:t>Интерфејси за програмирање апликација (АПИ -ји) су окосница савременог веба и омогућавају организацијама да омогуће приступ осетљивим подацима овлашћеним корисницима на програмски начин. Као резултат тога, аутоматизовани ботови користе ове канале података где су распоређени за испитивање и издвајање осетљивих података из АПИ -ја.</a:t>
            </a:r>
            <a:endParaRPr lang="en-US" dirty="0"/>
          </a:p>
        </p:txBody>
      </p:sp>
      <p:pic>
        <p:nvPicPr>
          <p:cNvPr id="7" name="Picture 6">
            <a:extLst>
              <a:ext uri="{FF2B5EF4-FFF2-40B4-BE49-F238E27FC236}">
                <a16:creationId xmlns:a16="http://schemas.microsoft.com/office/drawing/2014/main" id="{17754E5E-FF63-4596-9718-B6C6323E107F}"/>
              </a:ext>
            </a:extLst>
          </p:cNvPr>
          <p:cNvPicPr>
            <a:picLocks noChangeAspect="1"/>
          </p:cNvPicPr>
          <p:nvPr/>
        </p:nvPicPr>
        <p:blipFill>
          <a:blip r:embed="rId2"/>
          <a:stretch>
            <a:fillRect/>
          </a:stretch>
        </p:blipFill>
        <p:spPr>
          <a:xfrm>
            <a:off x="3079508" y="81898"/>
            <a:ext cx="4621585" cy="2032126"/>
          </a:xfrm>
          <a:prstGeom prst="rect">
            <a:avLst/>
          </a:prstGeom>
        </p:spPr>
      </p:pic>
      <p:sp>
        <p:nvSpPr>
          <p:cNvPr id="8" name="TextBox 7">
            <a:extLst>
              <a:ext uri="{FF2B5EF4-FFF2-40B4-BE49-F238E27FC236}">
                <a16:creationId xmlns:a16="http://schemas.microsoft.com/office/drawing/2014/main" id="{0FB49EFA-24EA-42B0-A2AB-C08A1FEE4B0A}"/>
              </a:ext>
            </a:extLst>
          </p:cNvPr>
          <p:cNvSpPr txBox="1"/>
          <p:nvPr/>
        </p:nvSpPr>
        <p:spPr>
          <a:xfrm>
            <a:off x="10528183" y="218114"/>
            <a:ext cx="561372" cy="1046440"/>
          </a:xfrm>
          <a:prstGeom prst="rect">
            <a:avLst/>
          </a:prstGeom>
          <a:noFill/>
        </p:spPr>
        <p:txBody>
          <a:bodyPr wrap="none" rtlCol="0">
            <a:spAutoFit/>
          </a:bodyPr>
          <a:lstStyle/>
          <a:p>
            <a:r>
              <a:rPr lang="en-US" sz="4400" dirty="0">
                <a:solidFill>
                  <a:schemeClr val="bg1">
                    <a:lumMod val="95000"/>
                    <a:lumOff val="5000"/>
                  </a:schemeClr>
                </a:solidFill>
                <a:latin typeface="Arial Black" panose="020B0A04020102020204" pitchFamily="34" charset="0"/>
              </a:rPr>
              <a:t>7</a:t>
            </a:r>
          </a:p>
          <a:p>
            <a:endParaRPr lang="en-US" dirty="0"/>
          </a:p>
        </p:txBody>
      </p:sp>
    </p:spTree>
    <p:extLst>
      <p:ext uri="{BB962C8B-B14F-4D97-AF65-F5344CB8AC3E}">
        <p14:creationId xmlns:p14="http://schemas.microsoft.com/office/powerpoint/2010/main" val="327693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2C3BCC-10AD-4B91-809D-91362A11C516}"/>
              </a:ext>
            </a:extLst>
          </p:cNvPr>
          <p:cNvSpPr txBox="1"/>
          <p:nvPr/>
        </p:nvSpPr>
        <p:spPr>
          <a:xfrm>
            <a:off x="10494626" y="208305"/>
            <a:ext cx="561372" cy="1046440"/>
          </a:xfrm>
          <a:prstGeom prst="rect">
            <a:avLst/>
          </a:prstGeom>
          <a:noFill/>
        </p:spPr>
        <p:txBody>
          <a:bodyPr wrap="none" rtlCol="0">
            <a:spAutoFit/>
          </a:bodyPr>
          <a:lstStyle/>
          <a:p>
            <a:r>
              <a:rPr lang="en-US" sz="4400" dirty="0">
                <a:solidFill>
                  <a:schemeClr val="bg1">
                    <a:lumMod val="95000"/>
                    <a:lumOff val="5000"/>
                  </a:schemeClr>
                </a:solidFill>
                <a:latin typeface="Arial Black" panose="020B0A04020102020204" pitchFamily="34" charset="0"/>
              </a:rPr>
              <a:t>8</a:t>
            </a:r>
          </a:p>
          <a:p>
            <a:endParaRPr lang="en-US" dirty="0"/>
          </a:p>
        </p:txBody>
      </p:sp>
      <p:pic>
        <p:nvPicPr>
          <p:cNvPr id="11" name="Picture 10">
            <a:extLst>
              <a:ext uri="{FF2B5EF4-FFF2-40B4-BE49-F238E27FC236}">
                <a16:creationId xmlns:a16="http://schemas.microsoft.com/office/drawing/2014/main" id="{EDE345E6-FEF2-463C-A42B-9A943FBF83D4}"/>
              </a:ext>
            </a:extLst>
          </p:cNvPr>
          <p:cNvPicPr>
            <a:picLocks noChangeAspect="1"/>
          </p:cNvPicPr>
          <p:nvPr/>
        </p:nvPicPr>
        <p:blipFill>
          <a:blip r:embed="rId2"/>
          <a:stretch>
            <a:fillRect/>
          </a:stretch>
        </p:blipFill>
        <p:spPr>
          <a:xfrm>
            <a:off x="1230429" y="218114"/>
            <a:ext cx="5133975" cy="1323975"/>
          </a:xfrm>
          <a:prstGeom prst="rect">
            <a:avLst/>
          </a:prstGeom>
        </p:spPr>
      </p:pic>
      <p:sp>
        <p:nvSpPr>
          <p:cNvPr id="12" name="TextBox 11">
            <a:extLst>
              <a:ext uri="{FF2B5EF4-FFF2-40B4-BE49-F238E27FC236}">
                <a16:creationId xmlns:a16="http://schemas.microsoft.com/office/drawing/2014/main" id="{AF4E7E0A-4B55-4B8C-8171-5120FFEB5FB0}"/>
              </a:ext>
            </a:extLst>
          </p:cNvPr>
          <p:cNvSpPr txBox="1"/>
          <p:nvPr/>
        </p:nvSpPr>
        <p:spPr>
          <a:xfrm>
            <a:off x="6817241" y="587713"/>
            <a:ext cx="3283271" cy="584775"/>
          </a:xfrm>
          <a:prstGeom prst="rect">
            <a:avLst/>
          </a:prstGeom>
          <a:noFill/>
        </p:spPr>
        <p:txBody>
          <a:bodyPr wrap="none" rtlCol="0">
            <a:spAutoFit/>
          </a:bodyPr>
          <a:lstStyle/>
          <a:p>
            <a:r>
              <a:rPr lang="sr-Cyrl-RS" sz="3200" dirty="0">
                <a:solidFill>
                  <a:schemeClr val="bg2">
                    <a:lumMod val="60000"/>
                    <a:lumOff val="40000"/>
                  </a:schemeClr>
                </a:solidFill>
              </a:rPr>
              <a:t>ВРСТЕ НАПАДА</a:t>
            </a:r>
            <a:endParaRPr lang="en-US" sz="3200" dirty="0">
              <a:solidFill>
                <a:schemeClr val="bg2">
                  <a:lumMod val="60000"/>
                  <a:lumOff val="40000"/>
                </a:schemeClr>
              </a:solidFill>
            </a:endParaRPr>
          </a:p>
        </p:txBody>
      </p:sp>
      <p:sp>
        <p:nvSpPr>
          <p:cNvPr id="13" name="TextBox 12">
            <a:extLst>
              <a:ext uri="{FF2B5EF4-FFF2-40B4-BE49-F238E27FC236}">
                <a16:creationId xmlns:a16="http://schemas.microsoft.com/office/drawing/2014/main" id="{FE924855-C6DD-4B99-8C0D-8FF2B147344B}"/>
              </a:ext>
            </a:extLst>
          </p:cNvPr>
          <p:cNvSpPr txBox="1"/>
          <p:nvPr/>
        </p:nvSpPr>
        <p:spPr>
          <a:xfrm>
            <a:off x="956345" y="1686187"/>
            <a:ext cx="5578679" cy="369332"/>
          </a:xfrm>
          <a:prstGeom prst="rect">
            <a:avLst/>
          </a:prstGeom>
          <a:noFill/>
        </p:spPr>
        <p:txBody>
          <a:bodyPr wrap="square" rtlCol="0">
            <a:spAutoFit/>
          </a:bodyPr>
          <a:lstStyle/>
          <a:p>
            <a:r>
              <a:rPr lang="en-US" dirty="0"/>
              <a:t>            </a:t>
            </a:r>
            <a:r>
              <a:rPr lang="en-US" dirty="0">
                <a:solidFill>
                  <a:schemeClr val="bg2">
                    <a:lumMod val="60000"/>
                    <a:lumOff val="40000"/>
                  </a:schemeClr>
                </a:solidFill>
              </a:rPr>
              <a:t>BOTKITS                                   BOTNETS</a:t>
            </a:r>
          </a:p>
        </p:txBody>
      </p:sp>
      <p:sp>
        <p:nvSpPr>
          <p:cNvPr id="14" name="TextBox 13">
            <a:extLst>
              <a:ext uri="{FF2B5EF4-FFF2-40B4-BE49-F238E27FC236}">
                <a16:creationId xmlns:a16="http://schemas.microsoft.com/office/drawing/2014/main" id="{1B46C51E-0713-46FF-83D7-115EF7B15FC8}"/>
              </a:ext>
            </a:extLst>
          </p:cNvPr>
          <p:cNvSpPr txBox="1"/>
          <p:nvPr/>
        </p:nvSpPr>
        <p:spPr>
          <a:xfrm>
            <a:off x="709028" y="2001394"/>
            <a:ext cx="3036656" cy="4801314"/>
          </a:xfrm>
          <a:prstGeom prst="rect">
            <a:avLst/>
          </a:prstGeom>
          <a:noFill/>
        </p:spPr>
        <p:txBody>
          <a:bodyPr wrap="square" rtlCol="0">
            <a:spAutoFit/>
          </a:bodyPr>
          <a:lstStyle/>
          <a:p>
            <a:r>
              <a:rPr lang="ru-RU" dirty="0"/>
              <a:t>Несавршени сајбер криминалци користе алате за развој програмера отвореног кода за изградњу ботова познатих као боткитови. Боткитови су широко доступни бесплатно и продају се на Дарк Вебу. Продавци Боткита нуде плаћене услуге за извршавање ботских напада, укључујући софтвер који ствара ботнет за напајање ДДоС напада.</a:t>
            </a:r>
            <a:endParaRPr lang="en-US" dirty="0"/>
          </a:p>
        </p:txBody>
      </p:sp>
      <p:sp>
        <p:nvSpPr>
          <p:cNvPr id="15" name="TextBox 14">
            <a:extLst>
              <a:ext uri="{FF2B5EF4-FFF2-40B4-BE49-F238E27FC236}">
                <a16:creationId xmlns:a16="http://schemas.microsoft.com/office/drawing/2014/main" id="{3F69080C-2D20-400D-817B-6972492FE4F0}"/>
              </a:ext>
            </a:extLst>
          </p:cNvPr>
          <p:cNvSpPr txBox="1"/>
          <p:nvPr/>
        </p:nvSpPr>
        <p:spPr>
          <a:xfrm>
            <a:off x="3999261" y="2001394"/>
            <a:ext cx="2837203" cy="4524315"/>
          </a:xfrm>
          <a:prstGeom prst="rect">
            <a:avLst/>
          </a:prstGeom>
          <a:noFill/>
        </p:spPr>
        <p:txBody>
          <a:bodyPr wrap="square" rtlCol="0">
            <a:spAutoFit/>
          </a:bodyPr>
          <a:lstStyle/>
          <a:p>
            <a:r>
              <a:rPr lang="ru-RU" dirty="0"/>
              <a:t>Ботнет, скраћеница за „роботска мрежа“, је група међусобно повезаних уређаја који раде заједно у извршавању понављајућих задатака. Злонамерни ботнет је група машина заражених бот злонамерним софтвером; сваки уређај којим управља ботнет назива се „бот“.</a:t>
            </a:r>
            <a:endParaRPr lang="en-US" dirty="0"/>
          </a:p>
        </p:txBody>
      </p:sp>
      <p:sp>
        <p:nvSpPr>
          <p:cNvPr id="16" name="TextBox 15">
            <a:extLst>
              <a:ext uri="{FF2B5EF4-FFF2-40B4-BE49-F238E27FC236}">
                <a16:creationId xmlns:a16="http://schemas.microsoft.com/office/drawing/2014/main" id="{30D8DC33-8D7F-487D-9659-879AC31ED8E1}"/>
              </a:ext>
            </a:extLst>
          </p:cNvPr>
          <p:cNvSpPr txBox="1"/>
          <p:nvPr/>
        </p:nvSpPr>
        <p:spPr>
          <a:xfrm>
            <a:off x="7500786" y="2001394"/>
            <a:ext cx="3052564" cy="1754326"/>
          </a:xfrm>
          <a:prstGeom prst="rect">
            <a:avLst/>
          </a:prstGeom>
          <a:noFill/>
        </p:spPr>
        <p:txBody>
          <a:bodyPr wrap="square" rtlCol="0">
            <a:spAutoFit/>
          </a:bodyPr>
          <a:lstStyle/>
          <a:p>
            <a:r>
              <a:rPr lang="ru-RU" dirty="0"/>
              <a:t>Актер претње, или „бот-пастир“, диктира команде ботнету са централне тачке за покретање координираних напада.</a:t>
            </a:r>
            <a:endParaRPr lang="en-US" dirty="0"/>
          </a:p>
        </p:txBody>
      </p:sp>
      <p:pic>
        <p:nvPicPr>
          <p:cNvPr id="18" name="Picture 17">
            <a:extLst>
              <a:ext uri="{FF2B5EF4-FFF2-40B4-BE49-F238E27FC236}">
                <a16:creationId xmlns:a16="http://schemas.microsoft.com/office/drawing/2014/main" id="{7D21CA64-49D9-467D-96E5-7D2ED20556CC}"/>
              </a:ext>
            </a:extLst>
          </p:cNvPr>
          <p:cNvPicPr>
            <a:picLocks noChangeAspect="1"/>
          </p:cNvPicPr>
          <p:nvPr/>
        </p:nvPicPr>
        <p:blipFill>
          <a:blip r:embed="rId3"/>
          <a:stretch>
            <a:fillRect/>
          </a:stretch>
        </p:blipFill>
        <p:spPr>
          <a:xfrm>
            <a:off x="7192978" y="4079343"/>
            <a:ext cx="4638994" cy="2047132"/>
          </a:xfrm>
          <a:prstGeom prst="rect">
            <a:avLst/>
          </a:prstGeom>
        </p:spPr>
      </p:pic>
    </p:spTree>
    <p:extLst>
      <p:ext uri="{BB962C8B-B14F-4D97-AF65-F5344CB8AC3E}">
        <p14:creationId xmlns:p14="http://schemas.microsoft.com/office/powerpoint/2010/main" val="3707094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29A8E1-E31A-43A5-A16D-B9663CF950FC}"/>
              </a:ext>
            </a:extLst>
          </p:cNvPr>
          <p:cNvSpPr txBox="1"/>
          <p:nvPr/>
        </p:nvSpPr>
        <p:spPr>
          <a:xfrm>
            <a:off x="10519794" y="226503"/>
            <a:ext cx="561372" cy="769441"/>
          </a:xfrm>
          <a:prstGeom prst="rect">
            <a:avLst/>
          </a:prstGeom>
          <a:noFill/>
        </p:spPr>
        <p:txBody>
          <a:bodyPr wrap="none" rtlCol="0">
            <a:spAutoFit/>
          </a:bodyPr>
          <a:lstStyle/>
          <a:p>
            <a:r>
              <a:rPr lang="en-US" sz="4400" dirty="0">
                <a:solidFill>
                  <a:schemeClr val="bg1">
                    <a:lumMod val="95000"/>
                    <a:lumOff val="5000"/>
                  </a:schemeClr>
                </a:solidFill>
                <a:latin typeface="Arial Black" panose="020B0A04020102020204" pitchFamily="34" charset="0"/>
              </a:rPr>
              <a:t>9</a:t>
            </a:r>
            <a:endParaRPr lang="en-US" sz="4400" dirty="0"/>
          </a:p>
        </p:txBody>
      </p:sp>
      <p:sp>
        <p:nvSpPr>
          <p:cNvPr id="3" name="TextBox 2">
            <a:extLst>
              <a:ext uri="{FF2B5EF4-FFF2-40B4-BE49-F238E27FC236}">
                <a16:creationId xmlns:a16="http://schemas.microsoft.com/office/drawing/2014/main" id="{4CA37099-4C5D-4308-84AB-21159E1762D0}"/>
              </a:ext>
            </a:extLst>
          </p:cNvPr>
          <p:cNvSpPr txBox="1"/>
          <p:nvPr/>
        </p:nvSpPr>
        <p:spPr>
          <a:xfrm>
            <a:off x="4110606" y="611223"/>
            <a:ext cx="3174267" cy="769441"/>
          </a:xfrm>
          <a:prstGeom prst="rect">
            <a:avLst/>
          </a:prstGeom>
          <a:noFill/>
        </p:spPr>
        <p:txBody>
          <a:bodyPr wrap="none" rtlCol="0">
            <a:spAutoFit/>
          </a:bodyPr>
          <a:lstStyle/>
          <a:p>
            <a:r>
              <a:rPr lang="sr-Cyrl-RS" sz="4400" dirty="0">
                <a:solidFill>
                  <a:schemeClr val="bg2">
                    <a:lumMod val="60000"/>
                    <a:lumOff val="40000"/>
                  </a:schemeClr>
                </a:solidFill>
              </a:rPr>
              <a:t>Иновација</a:t>
            </a:r>
            <a:endParaRPr lang="en-US" sz="4400" dirty="0">
              <a:solidFill>
                <a:schemeClr val="bg2">
                  <a:lumMod val="60000"/>
                  <a:lumOff val="40000"/>
                </a:schemeClr>
              </a:solidFill>
            </a:endParaRPr>
          </a:p>
        </p:txBody>
      </p:sp>
      <p:sp>
        <p:nvSpPr>
          <p:cNvPr id="6" name="TextBox 5">
            <a:extLst>
              <a:ext uri="{FF2B5EF4-FFF2-40B4-BE49-F238E27FC236}">
                <a16:creationId xmlns:a16="http://schemas.microsoft.com/office/drawing/2014/main" id="{86BE6AEC-302C-445E-BC44-916D376D956F}"/>
              </a:ext>
            </a:extLst>
          </p:cNvPr>
          <p:cNvSpPr txBox="1"/>
          <p:nvPr/>
        </p:nvSpPr>
        <p:spPr>
          <a:xfrm>
            <a:off x="707890" y="1770347"/>
            <a:ext cx="10922936" cy="1477328"/>
          </a:xfrm>
          <a:prstGeom prst="rect">
            <a:avLst/>
          </a:prstGeom>
          <a:noFill/>
        </p:spPr>
        <p:txBody>
          <a:bodyPr wrap="square" rtlCol="0">
            <a:spAutoFit/>
          </a:bodyPr>
          <a:lstStyle/>
          <a:p>
            <a:r>
              <a:rPr lang="sr-Cyrl-RS" dirty="0"/>
              <a:t>Немам баш неких идеја на ову тему,све што се може замислити већ постоји,креира се или се једноставно још увек са нашом технологијом не може спорвести.</a:t>
            </a:r>
          </a:p>
          <a:p>
            <a:r>
              <a:rPr lang="sr-Cyrl-RS" dirty="0"/>
              <a:t>У будућности нас чека роботизација већине ствари и могуће да ће аутоматизација допринети у великој величини људском роду. Наравно и то ће доћи са својим манама и требаће времена да се то усаврши.</a:t>
            </a:r>
            <a:endParaRPr lang="en-US" dirty="0"/>
          </a:p>
        </p:txBody>
      </p:sp>
      <p:sp>
        <p:nvSpPr>
          <p:cNvPr id="7" name="TextBox 6">
            <a:extLst>
              <a:ext uri="{FF2B5EF4-FFF2-40B4-BE49-F238E27FC236}">
                <a16:creationId xmlns:a16="http://schemas.microsoft.com/office/drawing/2014/main" id="{09C7BB05-9B31-4D5E-919D-DC0F8354CB91}"/>
              </a:ext>
            </a:extLst>
          </p:cNvPr>
          <p:cNvSpPr txBox="1"/>
          <p:nvPr/>
        </p:nvSpPr>
        <p:spPr>
          <a:xfrm>
            <a:off x="4268501" y="3429000"/>
            <a:ext cx="2858475" cy="769441"/>
          </a:xfrm>
          <a:prstGeom prst="rect">
            <a:avLst/>
          </a:prstGeom>
          <a:noFill/>
        </p:spPr>
        <p:txBody>
          <a:bodyPr wrap="none" rtlCol="0">
            <a:spAutoFit/>
          </a:bodyPr>
          <a:lstStyle/>
          <a:p>
            <a:r>
              <a:rPr lang="sr-Cyrl-RS" sz="4400" dirty="0">
                <a:solidFill>
                  <a:schemeClr val="bg2">
                    <a:lumMod val="60000"/>
                    <a:lumOff val="40000"/>
                  </a:schemeClr>
                </a:solidFill>
              </a:rPr>
              <a:t>Закључак</a:t>
            </a:r>
            <a:endParaRPr lang="en-US" sz="4400" dirty="0">
              <a:solidFill>
                <a:schemeClr val="bg2">
                  <a:lumMod val="60000"/>
                  <a:lumOff val="40000"/>
                </a:schemeClr>
              </a:solidFill>
            </a:endParaRPr>
          </a:p>
        </p:txBody>
      </p:sp>
      <p:pic>
        <p:nvPicPr>
          <p:cNvPr id="11" name="Picture 10">
            <a:extLst>
              <a:ext uri="{FF2B5EF4-FFF2-40B4-BE49-F238E27FC236}">
                <a16:creationId xmlns:a16="http://schemas.microsoft.com/office/drawing/2014/main" id="{FB41CB84-728D-482F-B5EB-07FAC7E3DD4C}"/>
              </a:ext>
            </a:extLst>
          </p:cNvPr>
          <p:cNvPicPr>
            <a:picLocks noChangeAspect="1"/>
          </p:cNvPicPr>
          <p:nvPr/>
        </p:nvPicPr>
        <p:blipFill>
          <a:blip r:embed="rId2"/>
          <a:stretch>
            <a:fillRect/>
          </a:stretch>
        </p:blipFill>
        <p:spPr>
          <a:xfrm>
            <a:off x="248107" y="4486542"/>
            <a:ext cx="1432563" cy="2162359"/>
          </a:xfrm>
          <a:prstGeom prst="rect">
            <a:avLst/>
          </a:prstGeom>
        </p:spPr>
      </p:pic>
      <p:sp>
        <p:nvSpPr>
          <p:cNvPr id="12" name="TextBox 11">
            <a:extLst>
              <a:ext uri="{FF2B5EF4-FFF2-40B4-BE49-F238E27FC236}">
                <a16:creationId xmlns:a16="http://schemas.microsoft.com/office/drawing/2014/main" id="{12F85ABF-6847-47F5-9A76-ED9CA8F91856}"/>
              </a:ext>
            </a:extLst>
          </p:cNvPr>
          <p:cNvSpPr txBox="1"/>
          <p:nvPr/>
        </p:nvSpPr>
        <p:spPr>
          <a:xfrm>
            <a:off x="1868677" y="4292936"/>
            <a:ext cx="9327382" cy="2031325"/>
          </a:xfrm>
          <a:prstGeom prst="rect">
            <a:avLst/>
          </a:prstGeom>
          <a:noFill/>
        </p:spPr>
        <p:txBody>
          <a:bodyPr wrap="square" rtlCol="0">
            <a:spAutoFit/>
          </a:bodyPr>
          <a:lstStyle/>
          <a:p>
            <a:r>
              <a:rPr lang="sr-Cyrl-RS" dirty="0"/>
              <a:t>Ботови су изванредна ствар која чини савремено доба оним што јесте, међутим људи увек нађу начин да злоупотребе ствари које су направљене са великим потенцијалом, или генерално било коју ствар у неке њихове сврхе.</a:t>
            </a:r>
          </a:p>
          <a:p>
            <a:r>
              <a:rPr lang="sr-Cyrl-RS" dirty="0"/>
              <a:t>Што се тиче злоупотребе ботова, по мом мишљењу не може се никад искоренити, али се може смањити број напада. Такође мислим да људи који су на врху свега везано за ботове дозвољавају такве ствари, јер имају неки вид профита или њиховог добра од разноразних проблема.</a:t>
            </a:r>
            <a:endParaRPr lang="en-US" dirty="0"/>
          </a:p>
        </p:txBody>
      </p:sp>
    </p:spTree>
    <p:extLst>
      <p:ext uri="{BB962C8B-B14F-4D97-AF65-F5344CB8AC3E}">
        <p14:creationId xmlns:p14="http://schemas.microsoft.com/office/powerpoint/2010/main" val="41922828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661AA8-FA16-4E58-B6CE-5E6FE2A09464}">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9F30101-685D-45DE-9DB6-1F040B2FD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FC55D3-F645-4907-9137-B16FB6054B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design</Template>
  <TotalTime>207</TotalTime>
  <Words>1210</Words>
  <Application>Microsoft Office PowerPoint</Application>
  <PresentationFormat>Widescreen</PresentationFormat>
  <Paragraphs>76</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Arial Black</vt:lpstr>
      <vt:lpstr>Arno Pro Smbd Caption</vt:lpstr>
      <vt:lpstr>Calibri</vt:lpstr>
      <vt:lpstr>Century Gothic</vt:lpstr>
      <vt:lpstr>Microsoft Himalaya</vt:lpstr>
      <vt:lpstr>Wingdings 3</vt:lpstr>
      <vt:lpstr>Ion</vt:lpstr>
      <vt:lpstr>Шта је бот?</vt:lpstr>
      <vt:lpstr>  СAДРЖАЈ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Шта је бот?</dc:title>
  <dc:creator>Altos Hadrian</dc:creator>
  <cp:lastModifiedBy>Светлана Ерцег</cp:lastModifiedBy>
  <cp:revision>2</cp:revision>
  <dcterms:created xsi:type="dcterms:W3CDTF">2021-10-21T14:48:19Z</dcterms:created>
  <dcterms:modified xsi:type="dcterms:W3CDTF">2021-11-27T14:03:21Z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