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65" r:id="rId18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Montserrat ExtraLight" panose="000003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406B95-20A9-46B0-9D2E-33745763AF09}">
  <a:tblStyle styleId="{F2406B95-20A9-46B0-9D2E-33745763AF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277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03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55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73ef63f9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73ef63f95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68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73ef63f95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73ef63f95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20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73ef63f9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73ef63f9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77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73ef63f9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73ef63f95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7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73ef63f9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73ef63f9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5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73ef63f9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73ef63f9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27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1805375"/>
            <a:ext cx="3830100" cy="1356600"/>
          </a:xfrm>
          <a:prstGeom prst="rect">
            <a:avLst/>
          </a:prstGeom>
          <a:effectLst>
            <a:outerShdw blurRad="157163" dist="19050" dir="858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4271900"/>
            <a:ext cx="38301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57200" y="3191625"/>
            <a:ext cx="3830100" cy="464700"/>
          </a:xfrm>
          <a:prstGeom prst="rect">
            <a:avLst/>
          </a:prstGeom>
          <a:effectLst>
            <a:outerShdw blurRad="57150" dist="19050" dir="822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 ExtraLight"/>
              <a:buNone/>
              <a:defRPr sz="22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79974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ExtraBold"/>
              <a:buNone/>
              <a:defRPr sz="28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sr-el/%D0%9F%D1%80%D0%B8%D0%B2%D0%B0%D1%82%D0%BD%D0%BE%D1%81%D1%82_%D0%BD%D0%B0_%D0%B8%D0%BD%D1%82%D0%B5%D1%80%D0%BD%D0%B5%D1%82%D1%83" TargetMode="External"/><Relationship Id="rId2" Type="http://schemas.openxmlformats.org/officeDocument/2006/relationships/hyperlink" Target="https://support.microsoft.com/sr-latn-rs/windows/za%C5%A1tita-privatnosti-na-internetu-ffe36513-e208-7532-6f95-a3b1c8760df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upport.google.com/accounts/answer/3118687?hl=en#:~:text=Location%20History%20is%20a%20Google%20Account%E2%80%93level%20setting%20that,and%20The%20device%20has%20Location%20Reporting%20turned%20on" TargetMode="External"/><Relationship Id="rId5" Type="http://schemas.openxmlformats.org/officeDocument/2006/relationships/hyperlink" Target="https://pcchip.hr/softver/sigurnost/kako-zastiti-lozinke-na-internetu/" TargetMode="External"/><Relationship Id="rId4" Type="http://schemas.openxmlformats.org/officeDocument/2006/relationships/hyperlink" Target="https://pressidium.com/blog/2016/how-the-web-works-what-happens-when-you-visit-a-ur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3"/>
          <p:cNvCxnSpPr/>
          <p:nvPr/>
        </p:nvCxnSpPr>
        <p:spPr>
          <a:xfrm>
            <a:off x="407863" y="3924941"/>
            <a:ext cx="35091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6954" y="335497"/>
            <a:ext cx="5048935" cy="1326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ШТА ИНТЕРНЕТ ЗНА О НАМА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7863" y="2318944"/>
            <a:ext cx="4019411" cy="1445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Аутори</a:t>
            </a:r>
            <a:r>
              <a:rPr lang="en-US" dirty="0"/>
              <a:t>:</a:t>
            </a:r>
            <a:endParaRPr lang="sr-Cyrl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Стојан Лакић и Душан Мађар </a:t>
            </a:r>
            <a:r>
              <a:rPr lang="sr-Latn-RS" dirty="0"/>
              <a:t>IV</a:t>
            </a:r>
            <a:r>
              <a:rPr lang="en-US" dirty="0"/>
              <a:t> </a:t>
            </a:r>
            <a:r>
              <a:rPr lang="sr-Latn-RS" dirty="0"/>
              <a:t>1</a:t>
            </a:r>
            <a:endParaRPr lang="sr-Cyrl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ТШ „9. мај“ Бачка Паланка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Датум</a:t>
            </a:r>
            <a:r>
              <a:rPr lang="en-US" dirty="0"/>
              <a:t>: 3.10.2021.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Ментор</a:t>
            </a:r>
            <a:r>
              <a:rPr lang="en-US" dirty="0"/>
              <a:t>: </a:t>
            </a:r>
            <a:r>
              <a:rPr lang="sr-Cyrl-RS" dirty="0"/>
              <a:t>Светлана Ерцег</a:t>
            </a:r>
            <a:endParaRPr lang="en-US" dirty="0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678333" y="4914900"/>
            <a:ext cx="389467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p19"/>
          <p:cNvCxnSpPr/>
          <p:nvPr/>
        </p:nvCxnSpPr>
        <p:spPr>
          <a:xfrm>
            <a:off x="312474" y="1400787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312474" y="425290"/>
            <a:ext cx="7997400" cy="864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dirty="0"/>
              <a:t>K</a:t>
            </a:r>
            <a:r>
              <a:rPr lang="ru-RU" dirty="0"/>
              <a:t>ако се чувају подаци на друштвеним мрежама</a:t>
            </a:r>
            <a:r>
              <a:rPr lang="sr-Latn-RS" dirty="0"/>
              <a:t>?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50257" y="1652628"/>
            <a:ext cx="5262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Имајте на уму да је интернет јавни простор и да су лични подаци који се на њему објаве јавно доступни.</a:t>
            </a:r>
            <a:endParaRPr lang="sr-Latn-R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Приватност на интернету једнако је важна као и ван њега: оно што не бисте поделили са странцем на улици, немојте ни на интернету.</a:t>
            </a:r>
            <a:endParaRPr lang="sr-Latn-RS" dirty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AutoShape 2" descr="Kako zaštititi svoje podatke na društvenim mrežama? | Youth NOW"/>
          <p:cNvSpPr>
            <a:spLocks noChangeAspect="1" noChangeArrowheads="1"/>
          </p:cNvSpPr>
          <p:nvPr/>
        </p:nvSpPr>
        <p:spPr bwMode="auto">
          <a:xfrm>
            <a:off x="155575" y="-738188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41" y="1541210"/>
            <a:ext cx="3187056" cy="167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4" y="3293322"/>
            <a:ext cx="3191934" cy="159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1" y="3504906"/>
            <a:ext cx="54694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Делите личне податке само са блиским особама, немојте их делити са особама које не познајете изван интернета.</a:t>
            </a:r>
            <a:endParaRPr lang="sr-Latn-R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Упознајте се са </a:t>
            </a:r>
            <a:r>
              <a:rPr lang="sr-Cyrl-RS" dirty="0">
                <a:solidFill>
                  <a:schemeClr val="tx1"/>
                </a:solidFill>
              </a:rPr>
              <a:t>у</a:t>
            </a:r>
            <a:r>
              <a:rPr lang="ru-RU" dirty="0">
                <a:solidFill>
                  <a:schemeClr val="tx1"/>
                </a:solidFill>
              </a:rPr>
              <a:t>словима коришћења и политиком приватности  пре него што почнете да користите било коју платформу, апликацију или сервис на интернету.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20"/>
          <p:cNvCxnSpPr/>
          <p:nvPr/>
        </p:nvCxnSpPr>
        <p:spPr>
          <a:xfrm>
            <a:off x="388506" y="1058710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79974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Лозинке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486977" y="1197796"/>
            <a:ext cx="4657023" cy="3592592"/>
          </a:xfrm>
          <a:prstGeom prst="flowChartManualInpu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Лозинке су квалитетан и базични начин заштите података и остваривања права приступа, но с годинама полако губе своју моћ.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sr-Cyrl-RS" dirty="0">
                <a:solidFill>
                  <a:schemeClr val="tx1"/>
                </a:solidFill>
              </a:rPr>
              <a:t>Начини како на одговарајући начин заштитити своје лозинке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Дефини</a:t>
            </a:r>
            <a:r>
              <a:rPr lang="sr-Cyrl-RS" dirty="0">
                <a:solidFill>
                  <a:schemeClr val="tx1"/>
                </a:solidFill>
              </a:rPr>
              <a:t>шите</a:t>
            </a:r>
            <a:r>
              <a:rPr lang="ru-RU" dirty="0">
                <a:solidFill>
                  <a:schemeClr val="tx1"/>
                </a:solidFill>
              </a:rPr>
              <a:t> јаку лозинку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Различите лозинке за различите рачуне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Користите двоструку проверу где је то могуће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Биометрија за већу сигурност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Немојте делити своју лозинку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Размислите о коришћењу управитеља лозинкама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615"/>
            <a:ext cx="3998197" cy="2498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Добар пример праксе</a:t>
            </a:r>
            <a:endParaRPr lang="en-US" dirty="0"/>
          </a:p>
        </p:txBody>
      </p:sp>
      <p:cxnSp>
        <p:nvCxnSpPr>
          <p:cNvPr id="3" name="Google Shape;280;p20"/>
          <p:cNvCxnSpPr/>
          <p:nvPr/>
        </p:nvCxnSpPr>
        <p:spPr>
          <a:xfrm>
            <a:off x="388506" y="1058710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5139266" y="1422400"/>
            <a:ext cx="4004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ciljnimarketing.rs/img_upload/img_1475133398_ae90_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86" y="2996784"/>
            <a:ext cx="3061928" cy="1141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77" y="1197796"/>
            <a:ext cx="3138367" cy="1343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22" y="1197796"/>
            <a:ext cx="1709487" cy="267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602" y="4295055"/>
            <a:ext cx="3247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Гоогле прати нашу историју претраживања и на основу тога зна какве рекламе да нам избацује.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900" y="4295055"/>
            <a:ext cx="469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Интернет прати нашу историју претраживања као и локацију,тјст. места на којима смо били или се тренутно налазимо.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7469" y="1550694"/>
            <a:ext cx="267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Прати и уређаје преко којих смо се логовали на свој Гоогле налог.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95846" y="1709238"/>
            <a:ext cx="508000" cy="23706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083732" y="3934866"/>
            <a:ext cx="186266" cy="269880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4148418" y="3513934"/>
            <a:ext cx="458473" cy="420932"/>
          </a:xfrm>
          <a:prstGeom prst="ben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877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Иновација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3019" y="2238814"/>
            <a:ext cx="333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Гугл би требао да помоћу већ постојеће опције праћења локације запамти које продавнице и места смо посећивали и на основу тога нам приказује рекламе и садржај везан за та места. </a:t>
            </a:r>
            <a:endParaRPr lang="en-US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Kreiranje mape rute na primeru GoogleMap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6" y="1818269"/>
            <a:ext cx="3959146" cy="2226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oogle Shape;280;p20"/>
          <p:cNvCxnSpPr/>
          <p:nvPr/>
        </p:nvCxnSpPr>
        <p:spPr>
          <a:xfrm>
            <a:off x="388506" y="1058710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563767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Закључак</a:t>
            </a:r>
            <a:endParaRPr lang="en-US" dirty="0"/>
          </a:p>
        </p:txBody>
      </p:sp>
      <p:cxnSp>
        <p:nvCxnSpPr>
          <p:cNvPr id="3" name="Google Shape;280;p20"/>
          <p:cNvCxnSpPr/>
          <p:nvPr/>
        </p:nvCxnSpPr>
        <p:spPr>
          <a:xfrm>
            <a:off x="388506" y="1058710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236765" y="1332134"/>
            <a:ext cx="4641073" cy="3558123"/>
          </a:xfrm>
          <a:prstGeom prst="horizontalScroll">
            <a:avLst/>
          </a:prstGeom>
          <a:ln>
            <a:solidFill>
              <a:schemeClr val="tx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-Све у свему оно што интернет зна о нама је вероватно много више од очекивања његових корисника, као што смо овде навели интернет зна велику количину информација о нама некад чак и оне које можда не би требао, али како они наводе користе те информације ради побољшања нашег времена проведеног на интернету.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sr-Cyrl-RS" dirty="0">
                <a:solidFill>
                  <a:schemeClr val="tx1"/>
                </a:solidFill>
              </a:rPr>
              <a:t>-На интернету треба бити пажљив, треба да пазимо коме дајемо личне информације и податке, да не би доспеле у погрешне руке.</a:t>
            </a:r>
          </a:p>
        </p:txBody>
      </p:sp>
      <p:sp>
        <p:nvSpPr>
          <p:cNvPr id="5" name="AutoShape 2" descr="Da li marketing zna sve o nama i kako to radi? - AgitPROP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04" y="2069274"/>
            <a:ext cx="3217397" cy="18077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35696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cxnSp>
        <p:nvCxnSpPr>
          <p:cNvPr id="3" name="Google Shape;280;p20"/>
          <p:cNvCxnSpPr/>
          <p:nvPr/>
        </p:nvCxnSpPr>
        <p:spPr>
          <a:xfrm>
            <a:off x="388506" y="1058710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335499" y="1401203"/>
            <a:ext cx="8611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Материјал из презентације је доступан на следећим линковима:</a:t>
            </a:r>
          </a:p>
          <a:p>
            <a:endParaRPr lang="sr-Cyrl-RS" dirty="0">
              <a:solidFill>
                <a:schemeClr val="tx1"/>
              </a:solidFill>
            </a:endParaRPr>
          </a:p>
          <a:p>
            <a:r>
              <a:rPr lang="sr-Cyrl-RS" sz="1000" dirty="0">
                <a:solidFill>
                  <a:schemeClr val="tx1"/>
                </a:solidFill>
                <a:hlinkClick r:id="rId2"/>
              </a:rPr>
              <a:t>-</a:t>
            </a:r>
            <a:r>
              <a:rPr lang="en-US" sz="1000" dirty="0">
                <a:solidFill>
                  <a:schemeClr val="tx1"/>
                </a:solidFill>
                <a:hlinkClick r:id="rId2"/>
              </a:rPr>
              <a:t>https://support.microsoft.com/sr-latn-rs/windows/za%C5%A1tita-privatnosti-na-internetu-ffe36513-e208-7532-6f95-a3b1c8760dfa</a:t>
            </a:r>
            <a:endParaRPr lang="sr-Cyrl-RS" sz="1000" dirty="0">
              <a:solidFill>
                <a:schemeClr val="tx1"/>
              </a:solidFill>
            </a:endParaRPr>
          </a:p>
          <a:p>
            <a:r>
              <a:rPr lang="sr-Cyrl-RS" sz="1000" dirty="0">
                <a:solidFill>
                  <a:schemeClr val="tx1"/>
                </a:solidFill>
                <a:hlinkClick r:id="rId3"/>
              </a:rPr>
              <a:t>-</a:t>
            </a:r>
            <a:r>
              <a:rPr lang="en-US" sz="1000" dirty="0">
                <a:solidFill>
                  <a:schemeClr val="tx1"/>
                </a:solidFill>
                <a:hlinkClick r:id="rId3"/>
              </a:rPr>
              <a:t>https://sr.wikipedia.org/sr-el/%D0%9F%D1%80%D0%B8%D0%B2%D0%B0%D1%82%D0%BD%D0%BE%D1%81%D1%82_%D0%BD%D0%B0_%D0%B8%D0%BD%D1%82%D0%B5%D1%80%D0%BD%D0%B5%D1%82%D1%83</a:t>
            </a:r>
            <a:endParaRPr lang="sr-Cyrl-RS" sz="1000" dirty="0">
              <a:solidFill>
                <a:schemeClr val="tx1"/>
              </a:solidFill>
            </a:endParaRPr>
          </a:p>
          <a:p>
            <a:r>
              <a:rPr lang="sr-Cyrl-RS" sz="1000" dirty="0">
                <a:solidFill>
                  <a:schemeClr val="tx1"/>
                </a:solidFill>
                <a:hlinkClick r:id="rId4"/>
              </a:rPr>
              <a:t>-</a:t>
            </a:r>
            <a:r>
              <a:rPr lang="en-US" sz="1000" dirty="0">
                <a:solidFill>
                  <a:schemeClr val="tx1"/>
                </a:solidFill>
                <a:hlinkClick r:id="rId4"/>
              </a:rPr>
              <a:t>https://pressidium.com/blog/2016/how-the-web-works-what-happens-when-you-visit-a-url/</a:t>
            </a:r>
            <a:endParaRPr lang="sr-Cyrl-RS" sz="1000" dirty="0">
              <a:solidFill>
                <a:schemeClr val="tx1"/>
              </a:solidFill>
            </a:endParaRPr>
          </a:p>
          <a:p>
            <a:r>
              <a:rPr lang="sr-Cyrl-RS" sz="1000" dirty="0">
                <a:solidFill>
                  <a:schemeClr val="tx1"/>
                </a:solidFill>
                <a:hlinkClick r:id="rId5"/>
              </a:rPr>
              <a:t>-</a:t>
            </a:r>
            <a:r>
              <a:rPr lang="en-US" sz="1000" dirty="0">
                <a:solidFill>
                  <a:schemeClr val="tx1"/>
                </a:solidFill>
                <a:hlinkClick r:id="rId5"/>
              </a:rPr>
              <a:t>https://pcchip.hr/softver/sigurnost/kako-zastiti-lozinke-na-internetu/</a:t>
            </a:r>
            <a:endParaRPr lang="sr-Cyrl-RS" sz="1000" dirty="0">
              <a:solidFill>
                <a:schemeClr val="tx1"/>
              </a:solidFill>
            </a:endParaRPr>
          </a:p>
          <a:p>
            <a:r>
              <a:rPr lang="sr-Cyrl-RS" sz="1000" dirty="0">
                <a:solidFill>
                  <a:schemeClr val="tx1"/>
                </a:solidFill>
                <a:hlinkClick r:id="rId6"/>
              </a:rPr>
              <a:t>-</a:t>
            </a:r>
            <a:r>
              <a:rPr lang="en-US" sz="1000" dirty="0">
                <a:solidFill>
                  <a:schemeClr val="tx1"/>
                </a:solidFill>
                <a:hlinkClick r:id="rId6"/>
              </a:rPr>
              <a:t>https://support.google.com/accounts/answer/3118687?hl=en#:~:text=Location%20History%20is%20a%20Google%20Account%E2%80%93level%20setting%20that,and%20The%20device%20has%20Location%20Reporting%20turned%20on</a:t>
            </a:r>
            <a:endParaRPr lang="sr-Cyrl-RS" sz="1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9861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6461" y="1899850"/>
            <a:ext cx="4933952" cy="1910001"/>
          </a:xfrm>
          <a:prstGeom prst="foldedCorner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Почетком настанка, интернет се само користио у сврхе заштите, док је данас што због потреба школовања, забаве или пословања, постао део свакодневнице. Тачније, не само да је део свакодневнице, већ и део живота већег дела популације.Самим тим је теже и компликованије заштитити своју приватност него што је то био случај раније.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4" descr="ATORWITHME - arhiva : Mala istorija interneta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4750"/>
            <a:ext cx="2847975" cy="160020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Google Shape;280;p20"/>
          <p:cNvCxnSpPr/>
          <p:nvPr/>
        </p:nvCxnSpPr>
        <p:spPr>
          <a:xfrm>
            <a:off x="240064" y="1050546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320149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24" y="1747551"/>
            <a:ext cx="7997400" cy="811452"/>
          </a:xfrm>
        </p:spPr>
        <p:txBody>
          <a:bodyPr/>
          <a:lstStyle/>
          <a:p>
            <a:pPr algn="ctr"/>
            <a:r>
              <a:rPr lang="sr-Cyrl-RS" sz="3600" dirty="0"/>
              <a:t>ХВАЛА НА ПАЖЊИ!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86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57200" y="445025"/>
            <a:ext cx="6058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rgbClr val="FFAB4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Садржај</a:t>
            </a:r>
            <a:endParaRPr sz="2400" dirty="0">
              <a:solidFill>
                <a:srgbClr val="FFAB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457200" y="999504"/>
            <a:ext cx="44502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63" name="Google Shape;63;p14"/>
          <p:cNvSpPr txBox="1"/>
          <p:nvPr/>
        </p:nvSpPr>
        <p:spPr>
          <a:xfrm>
            <a:off x="366177" y="1393902"/>
            <a:ext cx="7172100" cy="2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Како интернет добија наше информације?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Шта се дешава са тим информацијама?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Шта је приватност?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Ризици приватности на интернету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Потенцијалне претње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Шта се дешава када приступимо интернету – сервери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о памти наше локације?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Kако се чувају подаци на друштвеним мрежама?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Лозинке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Добар пример праксе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Иновација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Закључак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Литература</a:t>
            </a:r>
          </a:p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/>
                <a:ea typeface="Montserrat"/>
                <a:cs typeface="Montserrat"/>
                <a:sym typeface="Montserrat"/>
              </a:rPr>
              <a:t>Биографија</a:t>
            </a:r>
            <a:endParaRPr sz="1150" dirty="0"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интернет добија наше информације?</a:t>
            </a:r>
            <a:endParaRPr lang="en-US" dirty="0"/>
          </a:p>
        </p:txBody>
      </p:sp>
      <p:cxnSp>
        <p:nvCxnSpPr>
          <p:cNvPr id="3" name="Google Shape;68;p15"/>
          <p:cNvCxnSpPr/>
          <p:nvPr/>
        </p:nvCxnSpPr>
        <p:spPr>
          <a:xfrm>
            <a:off x="457200" y="1012661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3836070" y="1229263"/>
            <a:ext cx="52232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Подешавање налога на мрежи</a:t>
            </a:r>
          </a:p>
          <a:p>
            <a:pPr>
              <a:buClr>
                <a:schemeClr val="tx2"/>
              </a:buClr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Куповина у продавници на мрежи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Региструјте се за такмичење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Учествујете у анкети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Преузмите бесплатан софтвер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Сурфовање вебом</a:t>
            </a:r>
          </a:p>
          <a:p>
            <a:pPr>
              <a:buClr>
                <a:schemeClr val="tx2"/>
              </a:buClr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Ако користите апликациј</a:t>
            </a:r>
            <a:r>
              <a:rPr lang="en-US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рачунару или мобилном уређају</a:t>
            </a:r>
          </a:p>
          <a:p>
            <a:pPr>
              <a:buClr>
                <a:schemeClr val="tx2"/>
              </a:buClr>
            </a:pPr>
            <a:endParaRPr lang="ru-RU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Када објавите фотографију или статус на друштвеним мрежама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2" name="Picture 4" descr="УТИЦАЈ ДИГИТАЛНИХ МЕДИЈА НА ДЕКОНСТРУКЦИЈУ КУЛТУРНОГ ИДЕНТИТЕТА ПО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987"/>
            <a:ext cx="2990282" cy="2239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41242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се дешава са тим информацијама?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92627"/>
            <a:ext cx="3996813" cy="2962513"/>
          </a:xfrm>
          <a:prstGeom prst="round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ru-RU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друга одговорна предузећа користе ваше личне информације да би побољшале ваше искуство са својим производима и услугама </a:t>
            </a:r>
          </a:p>
          <a:p>
            <a:endParaRPr lang="ru-RU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tx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 </a:t>
            </a:r>
          </a:p>
          <a:p>
            <a:endParaRPr lang="ru-RU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tx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 што вам помажу да довршите трансакцију, запамтите жељене поставке или испоручите персонализовани садржај и специјалне понуде.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tx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81" y="1612433"/>
            <a:ext cx="3950284" cy="2587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oogle Shape;62;p14"/>
          <p:cNvCxnSpPr/>
          <p:nvPr/>
        </p:nvCxnSpPr>
        <p:spPr>
          <a:xfrm>
            <a:off x="457200" y="999504"/>
            <a:ext cx="44502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34960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5"/>
          <p:cNvCxnSpPr/>
          <p:nvPr/>
        </p:nvCxnSpPr>
        <p:spPr>
          <a:xfrm>
            <a:off x="457200" y="1012661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је приватност?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247" y="1427312"/>
            <a:ext cx="5122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Приватност на интернету укључује право на личне информације у вези са чувањем, употребом, обезбеђењем од трећих лица и приказивање личних информација преко интернета.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15" y="2889106"/>
            <a:ext cx="3806969" cy="172534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228600">
              <a:schemeClr val="tx2">
                <a:lumMod val="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555375" y="1427312"/>
            <a:ext cx="3588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Право на заштиту личних података и приватности јесте једно од основних људских права. </a:t>
            </a:r>
            <a:endParaRPr lang="en-US" dirty="0">
              <a:ln w="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tx2">
                    <a:lumMod val="50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Ризици приватности на интернету</a:t>
            </a:r>
            <a:endParaRPr lang="en-US" dirty="0"/>
          </a:p>
        </p:txBody>
      </p:sp>
      <p:cxnSp>
        <p:nvCxnSpPr>
          <p:cNvPr id="3" name="Google Shape;68;p15"/>
          <p:cNvCxnSpPr/>
          <p:nvPr/>
        </p:nvCxnSpPr>
        <p:spPr>
          <a:xfrm>
            <a:off x="457200" y="1012661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0" y="1498044"/>
            <a:ext cx="3618130" cy="364545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</a:effectLst>
              </a:rPr>
              <a:t>У данашњем времену напредне технологије, милиони људи су предмет приватних претњи.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</a:effectLst>
              </a:rPr>
              <a:t>Компаније нису ангажоване само да посматрају шта посећујете на интернету, већ да инфилтрирају информације и шаљу рекламе засноване на вашој историји претраживања.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</a:effectLst>
              </a:rPr>
              <a:t>Људи праве налоге на Фејсбуку, уносе информације са кредитних картица на разним веб страницама.</a:t>
            </a:r>
            <a:endParaRPr lang="en-US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tx2">
                    <a:lumMod val="50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Ovo je nečuven kriminal i krađa identiteta - Neko je hiljadama i hiljadama  ljudi ukrao podatke iz lične karte | Infomedia Bal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36" y="2130572"/>
            <a:ext cx="4119064" cy="19359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08190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6"/>
          <p:cNvCxnSpPr/>
          <p:nvPr/>
        </p:nvCxnSpPr>
        <p:spPr>
          <a:xfrm>
            <a:off x="526652" y="1045553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7997400" cy="522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Потенцијалне претње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77818" y="706026"/>
            <a:ext cx="2409049" cy="4121348"/>
          </a:xfrm>
          <a:prstGeom prst="fram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Облици претњи на интернету: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Малвер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 (Malware) </a:t>
            </a: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Спајвер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(Spyware)</a:t>
            </a: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Веб буба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 (bag)</a:t>
            </a: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Фишинг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 (Phishing) </a:t>
            </a: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Фарминг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chemeClr val="bg2">
                      <a:alpha val="40000"/>
                    </a:schemeClr>
                  </a:glow>
                </a:effectLst>
              </a:rPr>
              <a:t> (Pharming)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chemeClr val="bg2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8" y="1777787"/>
            <a:ext cx="4254898" cy="2552939"/>
          </a:xfrm>
          <a:prstGeom prst="rect">
            <a:avLst/>
          </a:prstGeom>
          <a:effectLst>
            <a:glow rad="139700">
              <a:schemeClr val="tx2">
                <a:alpha val="40000"/>
              </a:schemeClr>
            </a:glow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17"/>
          <p:cNvCxnSpPr/>
          <p:nvPr/>
        </p:nvCxnSpPr>
        <p:spPr>
          <a:xfrm>
            <a:off x="378258" y="1229748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207220" y="273986"/>
            <a:ext cx="7857919" cy="83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Шта се дешава када приступимо интернету - сервери</a:t>
            </a:r>
            <a:endParaRPr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04" y="1629381"/>
            <a:ext cx="5046685" cy="2523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1432917"/>
            <a:ext cx="3575370" cy="3710583"/>
          </a:xfrm>
          <a:prstGeom prst="snip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sr-Cyrl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Прво се позива софтверски модул</a:t>
            </a: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sr-Cyrl-R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sr-Cyrl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Затим се покреће веза са </a:t>
            </a:r>
            <a:r>
              <a:rPr lang="sr-Latn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IP</a:t>
            </a:r>
            <a:r>
              <a:rPr lang="sr-Cyrl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 адресом</a:t>
            </a: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sr-Cyrl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Све важне операције се извршавају у</a:t>
            </a: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r>
              <a:rPr lang="sr-Cyrl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Милисекундама</a:t>
            </a: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sr-Cyrl-R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sr-Latn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HTML </a:t>
            </a:r>
            <a:r>
              <a:rPr lang="sr-Cyrl-R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страница се приказује на екрану</a:t>
            </a: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18"/>
          <p:cNvCxnSpPr/>
          <p:nvPr/>
        </p:nvCxnSpPr>
        <p:spPr>
          <a:xfrm>
            <a:off x="457200" y="1006082"/>
            <a:ext cx="49383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79974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Latn-RS" dirty="0"/>
              <a:t>K</a:t>
            </a:r>
            <a:r>
              <a:rPr lang="sr-Cyrl-RS" dirty="0"/>
              <a:t>о памти наше локације</a:t>
            </a:r>
            <a:r>
              <a:rPr lang="sr-Latn-RS" dirty="0"/>
              <a:t>?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73152" y="3653916"/>
            <a:ext cx="3968769" cy="95410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Гугл поседује могућност за коју много људи не зна а то је да памти места на којима су корисници били, чак и ако су они искључили ту могућност.</a:t>
            </a:r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sr-Latn-RS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AutoShape 2" descr="Google prati vaše kretanje, evo kako da to isključite - Balkan Android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34" y="1480513"/>
            <a:ext cx="2944166" cy="1648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مدونة واحة المعلوميات | طريقك نحو الربح من الانترنت: مفهوم العولمة وأهميتها  في مختلف القطاعات خاصة في مجال المعلوميات والتكنولوجيا الحديث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1481189"/>
            <a:ext cx="2960410" cy="1666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66874" y="3513539"/>
            <a:ext cx="4099541" cy="1169551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Google location history</a:t>
            </a:r>
            <a:r>
              <a:rPr lang="sr-Cyrl-R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је поставка на нивоу </a:t>
            </a:r>
            <a:r>
              <a:rPr lang="sr-Latn-R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google</a:t>
            </a:r>
            <a:r>
              <a:rPr lang="sr-Cyrl-R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налога која памти где сте били сваким мобилним уређајем на којем сте  пријављени  на свој </a:t>
            </a:r>
            <a:r>
              <a:rPr lang="sr-Latn-R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google</a:t>
            </a:r>
            <a:r>
              <a:rPr lang="sr-Cyrl-R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налог</a:t>
            </a:r>
            <a:r>
              <a:rPr lang="sr-Latn-RS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uturistic Background Infographics by Slidesgo">
  <a:themeElements>
    <a:clrScheme name="Simple Light">
      <a:dk1>
        <a:srgbClr val="FFFFFF"/>
      </a:dk1>
      <a:lt1>
        <a:srgbClr val="001633"/>
      </a:lt1>
      <a:dk2>
        <a:srgbClr val="FFFFFF"/>
      </a:dk2>
      <a:lt2>
        <a:srgbClr val="FFAB40"/>
      </a:lt2>
      <a:accent1>
        <a:srgbClr val="85D5E6"/>
      </a:accent1>
      <a:accent2>
        <a:srgbClr val="78909C"/>
      </a:accent2>
      <a:accent3>
        <a:srgbClr val="0097A7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990</Words>
  <Application>Microsoft Office PowerPoint</Application>
  <PresentationFormat>On-screen Show (16:9)</PresentationFormat>
  <Paragraphs>134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Montserrat</vt:lpstr>
      <vt:lpstr>Montserrat ExtraLight</vt:lpstr>
      <vt:lpstr>Montserrat ExtraBold</vt:lpstr>
      <vt:lpstr>Futuristic Background Infographics by Slidesgo</vt:lpstr>
      <vt:lpstr>ШТА ИНТЕРНЕТ ЗНА О НАМА?</vt:lpstr>
      <vt:lpstr>PowerPoint Presentation</vt:lpstr>
      <vt:lpstr>Како интернет добија наше информације?</vt:lpstr>
      <vt:lpstr>Шта се дешава са тим информацијама?</vt:lpstr>
      <vt:lpstr>Шта је приватност?</vt:lpstr>
      <vt:lpstr>Ризици приватности на интернету</vt:lpstr>
      <vt:lpstr>Потенцијалне претње</vt:lpstr>
      <vt:lpstr>Шта се дешава када приступимо интернету - сервери</vt:lpstr>
      <vt:lpstr>Kо памти наше локације?</vt:lpstr>
      <vt:lpstr>Kако се чувају подаци на друштвеним мрежама?</vt:lpstr>
      <vt:lpstr>Лозинке</vt:lpstr>
      <vt:lpstr>Добар пример праксе</vt:lpstr>
      <vt:lpstr>Иновација</vt:lpstr>
      <vt:lpstr>Закључак</vt:lpstr>
      <vt:lpstr>Литература</vt:lpstr>
      <vt:lpstr>...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 ИНТЕРНЕТ ЗНА О НАМА?</dc:title>
  <dc:creator>Madjar</dc:creator>
  <cp:lastModifiedBy>Светлана Ерцег</cp:lastModifiedBy>
  <cp:revision>70</cp:revision>
  <dcterms:modified xsi:type="dcterms:W3CDTF">2021-11-27T14:07:04Z</dcterms:modified>
</cp:coreProperties>
</file>