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9" r:id="rId14"/>
    <p:sldId id="266" r:id="rId15"/>
    <p:sldId id="270" r:id="rId16"/>
  </p:sldIdLst>
  <p:sldSz cx="12192000" cy="6858000"/>
  <p:notesSz cx="6858000" cy="9144000"/>
  <p:embeddedFontLst>
    <p:embeddedFont>
      <p:font typeface="Tw Cen MT" panose="020B0602020104020603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50" autoAdjust="0"/>
  </p:normalViewPr>
  <p:slideViewPr>
    <p:cSldViewPr snapToGrid="0">
      <p:cViewPr varScale="1">
        <p:scale>
          <a:sx n="85" d="100"/>
          <a:sy n="85" d="100"/>
        </p:scale>
        <p:origin x="67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rt.rs/files/shares/Socijalni%20in%C5%BEenjering%202.pdf" TargetMode="External"/><Relationship Id="rId2" Type="http://schemas.openxmlformats.org/officeDocument/2006/relationships/hyperlink" Target="https://www.it-klinika.rs/blog/sta-je-socijalni-inzenje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talnasrbija.org/sta-je-socijalni-inzenjerin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2526-6296-4658-AB99-17617DAD1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b="1" u="sng" dirty="0"/>
              <a:t>Социјални инжињеринг </a:t>
            </a:r>
            <a:endParaRPr lang="en-GB" b="1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4859C-BC72-4FAE-897A-C541893DB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8095" y="3640632"/>
            <a:ext cx="5626803" cy="1655762"/>
          </a:xfrm>
        </p:spPr>
        <p:txBody>
          <a:bodyPr>
            <a:normAutofit/>
          </a:bodyPr>
          <a:lstStyle/>
          <a:p>
            <a:r>
              <a:rPr lang="sr-Cyrl-RS" sz="1600" dirty="0">
                <a:solidFill>
                  <a:schemeClr val="tx1"/>
                </a:solidFill>
              </a:rPr>
              <a:t>АУТОРИ: Марко Кљајић, Стојан Јерковић</a:t>
            </a:r>
            <a:r>
              <a:rPr lang="en-US" sz="1600" dirty="0">
                <a:solidFill>
                  <a:schemeClr val="tx1"/>
                </a:solidFill>
              </a:rPr>
              <a:t> Iv-1</a:t>
            </a:r>
            <a:endParaRPr lang="sr-Cyrl-RS" sz="1600" dirty="0">
              <a:solidFill>
                <a:schemeClr val="tx1"/>
              </a:solidFill>
            </a:endParaRPr>
          </a:p>
          <a:p>
            <a:r>
              <a:rPr lang="sr-Cyrl-RS" sz="1600" dirty="0">
                <a:solidFill>
                  <a:schemeClr val="tx1"/>
                </a:solidFill>
              </a:rPr>
              <a:t>Ментор :Светлана Ерцег</a:t>
            </a:r>
          </a:p>
          <a:p>
            <a:r>
              <a:rPr lang="sr-Cyrl-RS" sz="1600" dirty="0">
                <a:solidFill>
                  <a:schemeClr val="tx1"/>
                </a:solidFill>
              </a:rPr>
              <a:t>ДАТУМ: 19.10.2021.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5F1CB-DEB4-44E7-976E-9697F16487D3}"/>
              </a:ext>
            </a:extLst>
          </p:cNvPr>
          <p:cNvSpPr txBox="1"/>
          <p:nvPr/>
        </p:nvSpPr>
        <p:spPr>
          <a:xfrm>
            <a:off x="11744131" y="6488668"/>
            <a:ext cx="44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157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39B3-4EDD-4902-970C-7C79CA40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437" y="232570"/>
            <a:ext cx="2617126" cy="1067778"/>
          </a:xfrm>
        </p:spPr>
        <p:txBody>
          <a:bodyPr/>
          <a:lstStyle/>
          <a:p>
            <a:r>
              <a:rPr lang="en-GB" b="1" u="sng" dirty="0"/>
              <a:t>TAILGATING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FDC4C-EC10-4F61-BBF9-14CDF0517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638" y="1126500"/>
            <a:ext cx="6476609" cy="2945968"/>
          </a:xfrm>
        </p:spPr>
        <p:txBody>
          <a:bodyPr>
            <a:normAutofit lnSpcReduction="10000"/>
          </a:bodyPr>
          <a:lstStyle/>
          <a:p>
            <a:r>
              <a:rPr lang="sr-Cyrl-RS" sz="1600" dirty="0"/>
              <a:t>Ово је врста </a:t>
            </a:r>
            <a:r>
              <a:rPr lang="sr-Cyrl-RS" sz="1600" dirty="0">
                <a:solidFill>
                  <a:srgbClr val="00B0F0"/>
                </a:solidFill>
              </a:rPr>
              <a:t>напада</a:t>
            </a:r>
            <a:r>
              <a:rPr lang="sr-Cyrl-RS" sz="1600" dirty="0"/>
              <a:t> код које нападач, иако нема одговарајуће </a:t>
            </a:r>
            <a:r>
              <a:rPr lang="sr-Cyrl-RS" sz="1600" dirty="0">
                <a:solidFill>
                  <a:srgbClr val="00B0F0"/>
                </a:solidFill>
              </a:rPr>
              <a:t>дозволе</a:t>
            </a:r>
            <a:r>
              <a:rPr lang="sr-Cyrl-RS" sz="1600" dirty="0"/>
              <a:t>, доспе у</a:t>
            </a:r>
            <a:r>
              <a:rPr lang="en-US" sz="1600" dirty="0"/>
              <a:t> </a:t>
            </a:r>
            <a:r>
              <a:rPr lang="sr-Cyrl-RS" sz="1600" dirty="0"/>
              <a:t>просторије којима је приступ </a:t>
            </a:r>
            <a:r>
              <a:rPr lang="sr-Cyrl-RS" sz="1600" dirty="0">
                <a:solidFill>
                  <a:srgbClr val="00B0F0"/>
                </a:solidFill>
              </a:rPr>
              <a:t>забрањен</a:t>
            </a:r>
            <a:r>
              <a:rPr lang="sr-Cyrl-RS" sz="1600" dirty="0"/>
              <a:t> тако што прати </a:t>
            </a:r>
            <a:r>
              <a:rPr lang="sr-Cyrl-RS" sz="1600" dirty="0">
                <a:solidFill>
                  <a:srgbClr val="00B0F0"/>
                </a:solidFill>
              </a:rPr>
              <a:t>запосленог</a:t>
            </a:r>
            <a:r>
              <a:rPr lang="sr-Cyrl-RS" sz="1600" dirty="0"/>
              <a:t> који има</a:t>
            </a:r>
            <a:r>
              <a:rPr lang="en-US" sz="1600" dirty="0"/>
              <a:t> </a:t>
            </a:r>
            <a:r>
              <a:rPr lang="sr-Cyrl-RS" sz="1600" dirty="0"/>
              <a:t>одговарајућу </a:t>
            </a:r>
            <a:r>
              <a:rPr lang="sr-Cyrl-RS" sz="1600" dirty="0">
                <a:solidFill>
                  <a:srgbClr val="00B0F0"/>
                </a:solidFill>
              </a:rPr>
              <a:t>дозволу</a:t>
            </a:r>
            <a:r>
              <a:rPr lang="sr-Cyrl-RS" sz="1600" dirty="0"/>
              <a:t> или </a:t>
            </a:r>
            <a:r>
              <a:rPr lang="sr-Cyrl-RS" sz="1600" dirty="0">
                <a:solidFill>
                  <a:srgbClr val="00B0F0"/>
                </a:solidFill>
              </a:rPr>
              <a:t>аутентификацију</a:t>
            </a:r>
            <a:r>
              <a:rPr lang="sr-Cyrl-RS" sz="1600" dirty="0"/>
              <a:t>.</a:t>
            </a:r>
          </a:p>
          <a:p>
            <a:r>
              <a:rPr lang="sr-Cyrl-RS" sz="1600" dirty="0"/>
              <a:t>Нападач се може представити као </a:t>
            </a:r>
            <a:r>
              <a:rPr lang="sr-Cyrl-RS" sz="1600" dirty="0">
                <a:solidFill>
                  <a:srgbClr val="00B0F0"/>
                </a:solidFill>
              </a:rPr>
              <a:t>возач</a:t>
            </a:r>
            <a:r>
              <a:rPr lang="sr-Cyrl-RS" sz="1600" dirty="0"/>
              <a:t> испоруке и чекати испред зграде прави </a:t>
            </a:r>
            <a:r>
              <a:rPr lang="sr-Cyrl-RS" sz="1600" dirty="0">
                <a:solidFill>
                  <a:srgbClr val="00B0F0"/>
                </a:solidFill>
              </a:rPr>
              <a:t>тренутак</a:t>
            </a:r>
            <a:r>
              <a:rPr lang="sr-Cyrl-RS" sz="1600" dirty="0"/>
              <a:t> да почне напад и када запослени отвори врата нападач са нјим уђе у </a:t>
            </a:r>
            <a:r>
              <a:rPr lang="sr-Cyrl-RS" sz="1600" dirty="0">
                <a:solidFill>
                  <a:srgbClr val="00B0F0"/>
                </a:solidFill>
              </a:rPr>
              <a:t>зграду</a:t>
            </a:r>
            <a:r>
              <a:rPr lang="sr-Cyrl-RS" sz="1600" dirty="0"/>
              <a:t>.</a:t>
            </a:r>
          </a:p>
          <a:p>
            <a:r>
              <a:rPr lang="sr-Cyrl-RS" sz="1600" dirty="0"/>
              <a:t>Овај </a:t>
            </a:r>
            <a:r>
              <a:rPr lang="sr-Cyrl-RS" sz="1600" dirty="0">
                <a:solidFill>
                  <a:srgbClr val="00B0F0"/>
                </a:solidFill>
              </a:rPr>
              <a:t>напад</a:t>
            </a:r>
            <a:r>
              <a:rPr lang="sr-Cyrl-RS" sz="1600" dirty="0"/>
              <a:t> је доста теже извести код зграда које траже </a:t>
            </a:r>
            <a:r>
              <a:rPr lang="sr-Cyrl-RS" sz="1600" dirty="0">
                <a:solidFill>
                  <a:srgbClr val="00B0F0"/>
                </a:solidFill>
              </a:rPr>
              <a:t>картицу</a:t>
            </a:r>
            <a:r>
              <a:rPr lang="sr-Cyrl-RS" sz="1600" dirty="0"/>
              <a:t> за улазак у зграду</a:t>
            </a:r>
            <a:r>
              <a:rPr lang="en-US" sz="1600" dirty="0"/>
              <a:t>.</a:t>
            </a:r>
            <a:endParaRPr lang="sr-Cyrl-RS" sz="16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202CE-AF96-4945-98AD-FEF351C4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520" y="3679462"/>
            <a:ext cx="4315685" cy="274219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bg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9D0011-7544-4C74-AE7D-27205F5A2260}"/>
              </a:ext>
            </a:extLst>
          </p:cNvPr>
          <p:cNvSpPr txBox="1"/>
          <p:nvPr/>
        </p:nvSpPr>
        <p:spPr>
          <a:xfrm>
            <a:off x="11638384" y="6488668"/>
            <a:ext cx="55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5166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F736-3051-4527-BA5B-8930DFD7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6" y="96004"/>
            <a:ext cx="4612182" cy="687768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Catfishing &amp; baiting</a:t>
            </a:r>
            <a:endParaRPr lang="en-GB" b="1" u="sng" dirty="0"/>
          </a:p>
        </p:txBody>
      </p:sp>
      <p:pic>
        <p:nvPicPr>
          <p:cNvPr id="4" name="Y2Mate.is - Social Engineering  Catfishing and Baiting-1ur-sUUc0EE-720p-1634754895906">
            <a:hlinkClick r:id="" action="ppaction://media"/>
            <a:extLst>
              <a:ext uri="{FF2B5EF4-FFF2-40B4-BE49-F238E27FC236}">
                <a16:creationId xmlns:a16="http://schemas.microsoft.com/office/drawing/2014/main" id="{24E0ABBA-2212-4FE2-8EA7-4E8F86BA6F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7987" y="783772"/>
            <a:ext cx="6296025" cy="3541712"/>
          </a:xfrm>
          <a:prstGeom prst="round2SameRect">
            <a:avLst>
              <a:gd name="adj1" fmla="val 6955"/>
              <a:gd name="adj2" fmla="val 0"/>
            </a:avLst>
          </a:prstGeom>
          <a:ln>
            <a:noFill/>
          </a:ln>
          <a:effectLst>
            <a:reflection blurRad="6350" stA="52000" endPos="35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190500" prst="hardEdge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EA3990-64A0-4010-9368-A422833F3F1D}"/>
              </a:ext>
            </a:extLst>
          </p:cNvPr>
          <p:cNvSpPr txBox="1"/>
          <p:nvPr/>
        </p:nvSpPr>
        <p:spPr>
          <a:xfrm>
            <a:off x="11569960" y="6488668"/>
            <a:ext cx="67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11.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51951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85B3-969F-4B38-A72C-DB9C953E4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u="sng" dirty="0"/>
              <a:t>литература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A2E-BC0F-4D94-97D1-D72372BF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544041" cy="3541714"/>
          </a:xfrm>
        </p:spPr>
        <p:txBody>
          <a:bodyPr>
            <a:normAutofit/>
          </a:bodyPr>
          <a:lstStyle/>
          <a:p>
            <a:r>
              <a:rPr lang="en-GB" sz="2000" dirty="0">
                <a:hlinkClick r:id="rId2"/>
              </a:rPr>
              <a:t>https://www.it-klinika.rs/blog/sta-je-socijalni-inzenjering</a:t>
            </a:r>
            <a:endParaRPr lang="en-GB" sz="2000" dirty="0"/>
          </a:p>
          <a:p>
            <a:r>
              <a:rPr lang="en-GB" sz="2000" dirty="0">
                <a:hlinkClick r:id="rId3"/>
              </a:rPr>
              <a:t>https://www.cert.rs/files/shares/Socijalni%20in%C5%BEenjering%202.pdf</a:t>
            </a:r>
            <a:endParaRPr lang="en-GB" sz="2000" dirty="0"/>
          </a:p>
          <a:p>
            <a:r>
              <a:rPr lang="en-GB" sz="2000" dirty="0">
                <a:hlinkClick r:id="rId4"/>
              </a:rPr>
              <a:t>https://digitalnasrbija.org/sta-je-socijalni-inzenjering/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5D3B8-DC60-40C2-A7FE-1A26EE1C81D0}"/>
              </a:ext>
            </a:extLst>
          </p:cNvPr>
          <p:cNvSpPr txBox="1"/>
          <p:nvPr/>
        </p:nvSpPr>
        <p:spPr>
          <a:xfrm>
            <a:off x="11594841" y="6488668"/>
            <a:ext cx="64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12.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694526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50C7-71B8-47A0-B456-3EB5BC63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498" y="214192"/>
            <a:ext cx="2765003" cy="1478570"/>
          </a:xfrm>
        </p:spPr>
        <p:txBody>
          <a:bodyPr/>
          <a:lstStyle/>
          <a:p>
            <a:r>
              <a:rPr lang="en-US" b="1" u="sng" dirty="0" err="1"/>
              <a:t>Biografija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47421-678B-4A13-97CF-5DC069D1A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2265845"/>
            <a:ext cx="3092141" cy="3723801"/>
          </a:xfrm>
        </p:spPr>
        <p:txBody>
          <a:bodyPr>
            <a:normAutofit/>
          </a:bodyPr>
          <a:lstStyle/>
          <a:p>
            <a:r>
              <a:rPr lang="ru-RU" sz="1600" dirty="0"/>
              <a:t>Зовем се Марко Кљајић и рођен сам 08.12.2003. године, имам 17. година и ђак сам четвртог разреда ТШ ”9.мај” у Бачкој Паланци, смер ЕТИТ. Тренирам фудбал, а у слободно време волим да играм ба</a:t>
            </a:r>
            <a:r>
              <a:rPr lang="sr-Cyrl-RS" sz="1600" dirty="0"/>
              <a:t>скет</a:t>
            </a:r>
            <a:r>
              <a:rPr lang="ru-RU" sz="1600" dirty="0"/>
              <a:t>, игрице.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07AB3-A18B-422B-BFFC-6A4B61E206CE}"/>
              </a:ext>
            </a:extLst>
          </p:cNvPr>
          <p:cNvSpPr txBox="1"/>
          <p:nvPr/>
        </p:nvSpPr>
        <p:spPr>
          <a:xfrm>
            <a:off x="7958449" y="2265845"/>
            <a:ext cx="3296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DCDDDE"/>
                </a:solidFill>
                <a:effectLst/>
                <a:latin typeface="Whitney"/>
              </a:rPr>
              <a:t>Моје име је Стојан Јерковић, рођен сам 14</a:t>
            </a:r>
            <a:r>
              <a:rPr lang="sr-Latn-RS" b="0" i="0" dirty="0">
                <a:solidFill>
                  <a:srgbClr val="DCDDDE"/>
                </a:solidFill>
                <a:effectLst/>
                <a:latin typeface="Whitney"/>
              </a:rPr>
              <a:t>.</a:t>
            </a:r>
            <a:r>
              <a:rPr lang="ru-RU" b="0" i="0" dirty="0">
                <a:solidFill>
                  <a:srgbClr val="DCDDDE"/>
                </a:solidFill>
                <a:effectLst/>
                <a:latin typeface="Whitney"/>
              </a:rPr>
              <a:t> </a:t>
            </a:r>
            <a:r>
              <a:rPr lang="ru-RU" b="0" i="0" dirty="0" err="1">
                <a:solidFill>
                  <a:srgbClr val="DCDDDE"/>
                </a:solidFill>
                <a:effectLst/>
                <a:latin typeface="Whitney"/>
              </a:rPr>
              <a:t>октобра</a:t>
            </a:r>
            <a:r>
              <a:rPr lang="ru-RU" b="0" i="0" dirty="0">
                <a:solidFill>
                  <a:srgbClr val="DCDDDE"/>
                </a:solidFill>
                <a:effectLst/>
                <a:latin typeface="Whitney"/>
              </a:rPr>
              <a:t> 2003</a:t>
            </a:r>
            <a:r>
              <a:rPr lang="sr-Latn-RS" b="0" i="0">
                <a:solidFill>
                  <a:srgbClr val="DCDDDE"/>
                </a:solidFill>
                <a:effectLst/>
                <a:latin typeface="Whitney"/>
              </a:rPr>
              <a:t>.</a:t>
            </a:r>
            <a:r>
              <a:rPr lang="ru-RU" b="0" i="0">
                <a:solidFill>
                  <a:srgbClr val="DCDDDE"/>
                </a:solidFill>
                <a:effectLst/>
                <a:latin typeface="Whitney"/>
              </a:rPr>
              <a:t> </a:t>
            </a:r>
            <a:r>
              <a:rPr lang="ru-RU" b="0" i="0" dirty="0">
                <a:solidFill>
                  <a:srgbClr val="DCDDDE"/>
                </a:solidFill>
                <a:effectLst/>
                <a:latin typeface="Whitney"/>
              </a:rPr>
              <a:t>године и живим у Бачкој Паланци. Тренирам рукомет и у слободно време волим да играм игрице.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68E6B-864D-47FE-A166-AF172D565D68}"/>
              </a:ext>
            </a:extLst>
          </p:cNvPr>
          <p:cNvSpPr txBox="1"/>
          <p:nvPr/>
        </p:nvSpPr>
        <p:spPr>
          <a:xfrm>
            <a:off x="11526416" y="6488668"/>
            <a:ext cx="72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815370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33D2-F094-4E31-96DF-E4914B7B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u="sng" dirty="0"/>
              <a:t>Закључак</a:t>
            </a:r>
            <a:endParaRPr lang="en-GB" b="1" u="sng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5E9741-A4CC-401B-9D45-C7E8C8E98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1600" dirty="0"/>
              <a:t>Социјални инжењеринг је веома опасан по његове жртве јер нападач може да дође до њихових личних података или података из фирме у којој раде.</a:t>
            </a:r>
          </a:p>
          <a:p>
            <a:r>
              <a:rPr lang="sr-Cyrl-RS" sz="1600" dirty="0"/>
              <a:t>Увек треба бити опрезан при уласку на неке сајтове и линкове који нису проверени јер врло лако можемо постати жртва неког напада.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0A24B-096B-4F1A-94E4-7DD541B3E6BE}"/>
              </a:ext>
            </a:extLst>
          </p:cNvPr>
          <p:cNvSpPr txBox="1"/>
          <p:nvPr/>
        </p:nvSpPr>
        <p:spPr>
          <a:xfrm>
            <a:off x="11663266" y="6488668"/>
            <a:ext cx="80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14.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04366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A511-E6EA-4487-A4B9-ED2C66BF1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040" y="167950"/>
            <a:ext cx="4686743" cy="1291958"/>
          </a:xfrm>
        </p:spPr>
        <p:txBody>
          <a:bodyPr/>
          <a:lstStyle/>
          <a:p>
            <a:r>
              <a:rPr lang="sr-Cyrl-RS" b="1" u="sng" dirty="0"/>
              <a:t>Хвала на пажњи!</a:t>
            </a:r>
            <a:endParaRPr lang="en-GB" b="1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1F4A65-1493-448F-B544-E72D72B10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49961"/>
            <a:ext cx="5312568" cy="3541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77F74-F8F6-44CB-B76C-54BAA9E3B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7" y="2558914"/>
            <a:ext cx="5301368" cy="27611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869839-30ED-4985-A98D-BE8AD9936081}"/>
              </a:ext>
            </a:extLst>
          </p:cNvPr>
          <p:cNvSpPr txBox="1"/>
          <p:nvPr/>
        </p:nvSpPr>
        <p:spPr>
          <a:xfrm>
            <a:off x="11681927" y="6488668"/>
            <a:ext cx="61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5462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DB50-65B5-42A6-858A-08B7810E2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u="sng" dirty="0"/>
              <a:t>Садржај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69ABF-269A-4716-9BA8-206C3EFAF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1600" dirty="0"/>
              <a:t>Социјални инжењеринг </a:t>
            </a:r>
          </a:p>
          <a:p>
            <a:r>
              <a:rPr lang="sr-Cyrl-RS" sz="1600" dirty="0"/>
              <a:t>Напади социјалног инжењеринга</a:t>
            </a:r>
          </a:p>
          <a:p>
            <a:r>
              <a:rPr lang="sr-Cyrl-RS" sz="1600" dirty="0"/>
              <a:t>Литература</a:t>
            </a:r>
            <a:endParaRPr lang="en-US" sz="1600" dirty="0"/>
          </a:p>
          <a:p>
            <a:r>
              <a:rPr lang="sr-Cyrl-RS" sz="1600" dirty="0"/>
              <a:t>Биографија</a:t>
            </a:r>
          </a:p>
          <a:p>
            <a:r>
              <a:rPr lang="sr-Cyrl-RS" sz="1600" dirty="0"/>
              <a:t>Закључак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787F3-2C49-4574-B9E6-12E6A37A4AF1}"/>
              </a:ext>
            </a:extLst>
          </p:cNvPr>
          <p:cNvSpPr txBox="1"/>
          <p:nvPr/>
        </p:nvSpPr>
        <p:spPr>
          <a:xfrm>
            <a:off x="11731690" y="6488668"/>
            <a:ext cx="46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248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A7885-022E-422D-8442-A76C52F12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u="sng" dirty="0"/>
              <a:t>Социјални инжењеринг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3707D-B7F0-4F8B-A2A5-3B2018B7B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solidFill>
                  <a:srgbClr val="00B0F0"/>
                </a:solidFill>
              </a:rPr>
              <a:t>Социјални инжењеринг </a:t>
            </a:r>
            <a:r>
              <a:rPr lang="ru-RU" sz="1600" dirty="0"/>
              <a:t>представља тип </a:t>
            </a:r>
            <a:r>
              <a:rPr lang="ru-RU" sz="1600" dirty="0">
                <a:solidFill>
                  <a:srgbClr val="00B0F0"/>
                </a:solidFill>
              </a:rPr>
              <a:t>сајбер напада</a:t>
            </a:r>
            <a:r>
              <a:rPr lang="ru-RU" sz="1600" dirty="0"/>
              <a:t>, који садржи широк спектар </a:t>
            </a:r>
            <a:r>
              <a:rPr lang="ru-RU" sz="1600" dirty="0">
                <a:solidFill>
                  <a:srgbClr val="00B0F0"/>
                </a:solidFill>
              </a:rPr>
              <a:t>манипулација</a:t>
            </a:r>
            <a:r>
              <a:rPr lang="ru-RU" sz="1600" dirty="0"/>
              <a:t> којима се људи наводе да одају поверљиве информације о себи или компанији у којој раде.</a:t>
            </a:r>
          </a:p>
          <a:p>
            <a:r>
              <a:rPr lang="ru-RU" sz="1600" dirty="0">
                <a:solidFill>
                  <a:srgbClr val="00B0F0"/>
                </a:solidFill>
              </a:rPr>
              <a:t>Психолошком манипулацијом </a:t>
            </a:r>
            <a:r>
              <a:rPr lang="ru-RU" sz="1600" dirty="0"/>
              <a:t>корисници се наводе на </a:t>
            </a:r>
            <a:r>
              <a:rPr lang="ru-RU" sz="1600" dirty="0">
                <a:solidFill>
                  <a:srgbClr val="00B0F0"/>
                </a:solidFill>
              </a:rPr>
              <a:t>одавање информација </a:t>
            </a:r>
            <a:r>
              <a:rPr lang="ru-RU" sz="1600" dirty="0"/>
              <a:t>о </a:t>
            </a:r>
            <a:r>
              <a:rPr lang="ru-RU" sz="1600" dirty="0">
                <a:solidFill>
                  <a:srgbClr val="00B0F0"/>
                </a:solidFill>
              </a:rPr>
              <a:t>компанији</a:t>
            </a:r>
            <a:r>
              <a:rPr lang="ru-RU" sz="1600" dirty="0"/>
              <a:t> у којој раде, али и на кршење безбедносних мера компаније. Другим речима, </a:t>
            </a:r>
            <a:r>
              <a:rPr lang="ru-RU" sz="1600" dirty="0">
                <a:solidFill>
                  <a:srgbClr val="00B0F0"/>
                </a:solidFill>
              </a:rPr>
              <a:t>социјални инжењеринг</a:t>
            </a:r>
            <a:r>
              <a:rPr lang="ru-RU" sz="1600" dirty="0"/>
              <a:t> је свака активност која подразумева навођење корисника/особе да предузме радњу коју иначе не би предузео, а све у циљу </a:t>
            </a:r>
            <a:r>
              <a:rPr lang="ru-RU" sz="1600" dirty="0">
                <a:solidFill>
                  <a:srgbClr val="00B0F0"/>
                </a:solidFill>
              </a:rPr>
              <a:t>прикупљања</a:t>
            </a:r>
            <a:r>
              <a:rPr lang="ru-RU" sz="1600" dirty="0"/>
              <a:t> што већег броја </a:t>
            </a:r>
            <a:r>
              <a:rPr lang="ru-RU" sz="1600" dirty="0">
                <a:solidFill>
                  <a:srgbClr val="00B0F0"/>
                </a:solidFill>
              </a:rPr>
              <a:t>података</a:t>
            </a:r>
            <a:r>
              <a:rPr lang="ru-RU" sz="1600" dirty="0"/>
              <a:t> који се касније могу </a:t>
            </a:r>
            <a:r>
              <a:rPr lang="ru-RU" sz="1600" dirty="0">
                <a:solidFill>
                  <a:srgbClr val="00B0F0"/>
                </a:solidFill>
              </a:rPr>
              <a:t>злоупотребити.</a:t>
            </a:r>
            <a:endParaRPr lang="en-GB" sz="1600" dirty="0">
              <a:solidFill>
                <a:srgbClr val="00B0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FEA745-9034-49C7-9253-22FA6541D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51" y="4209679"/>
            <a:ext cx="5649158" cy="2379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D6837-DFD7-4CFF-8F4D-573BFBDAFF07}"/>
              </a:ext>
            </a:extLst>
          </p:cNvPr>
          <p:cNvSpPr txBox="1"/>
          <p:nvPr/>
        </p:nvSpPr>
        <p:spPr>
          <a:xfrm>
            <a:off x="11737911" y="6488668"/>
            <a:ext cx="49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00484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F4E9-FF17-4829-9FCE-254C5CF0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b="1" u="sng" dirty="0"/>
              <a:t>Напади социјалног инжењеринга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97D58-A31D-4E8B-B503-FFD582251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6"/>
            <a:ext cx="9905998" cy="4608513"/>
          </a:xfrm>
        </p:spPr>
        <p:txBody>
          <a:bodyPr>
            <a:normAutofit/>
          </a:bodyPr>
          <a:lstStyle/>
          <a:p>
            <a:r>
              <a:rPr lang="sr-Cyrl-RS" sz="1600" dirty="0"/>
              <a:t>Напади социјалног инжењеринга се одвијају у неколико фаза. Нападч прво тражи жртву од које жели да прикупи основне информације, затим нападач ради на задобијању поверења жртве и наводи је на активности којима се крше мере заштите и безбедносне процедуре као што су откривање осетљивих информација или одобравања приступа критичним ресурсима. У идеално осмишљеним нападима последња фаза подразумева уклањање свих трагова манипулативног понашања, односно малвера.</a:t>
            </a:r>
          </a:p>
          <a:p>
            <a:r>
              <a:rPr lang="sr-Cyrl-RS" sz="1600" dirty="0"/>
              <a:t>1.Истраживање: Одређивање жртве, Прикупљање информација, Одабир метода напада.</a:t>
            </a:r>
          </a:p>
          <a:p>
            <a:r>
              <a:rPr lang="sr-Cyrl-RS" sz="1600" dirty="0"/>
              <a:t>2.Обмањивање жртве: Повезивање са жртвом, Пласирање приче, Преузимање контроле над интеракцијом.</a:t>
            </a:r>
          </a:p>
          <a:p>
            <a:r>
              <a:rPr lang="sr-Cyrl-RS" sz="1600" dirty="0"/>
              <a:t>3.Игра: Проширивање мамца, Извршење напада, Ометање података.</a:t>
            </a:r>
          </a:p>
          <a:p>
            <a:r>
              <a:rPr lang="sr-Cyrl-RS" sz="1600" dirty="0"/>
              <a:t>4. Излаз: Уклањање свих трагова малвера, Сакривање трагова, Привођење природном крају.</a:t>
            </a:r>
          </a:p>
          <a:p>
            <a:r>
              <a:rPr lang="ru-RU" sz="1600" dirty="0"/>
              <a:t>Оно што социјални инжењеринг чини проблемом високог ризика је то што се ослања на људску грешку, а не на рањивости хардвера, софтвера и оперативних система.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43032-E807-47E4-9432-D84B24EB7B6B}"/>
              </a:ext>
            </a:extLst>
          </p:cNvPr>
          <p:cNvSpPr txBox="1"/>
          <p:nvPr/>
        </p:nvSpPr>
        <p:spPr>
          <a:xfrm>
            <a:off x="11725469" y="6488668"/>
            <a:ext cx="54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6149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8FE0-DA3B-434B-8091-67D05698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879" y="50979"/>
            <a:ext cx="2225242" cy="859960"/>
          </a:xfrm>
        </p:spPr>
        <p:txBody>
          <a:bodyPr/>
          <a:lstStyle/>
          <a:p>
            <a:r>
              <a:rPr lang="en-US" b="1" u="sng" dirty="0" err="1"/>
              <a:t>phisHing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C4E55-FCCC-4E62-9A1E-7C9B53892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76" y="836323"/>
            <a:ext cx="9905999" cy="3541714"/>
          </a:xfrm>
        </p:spPr>
        <p:txBody>
          <a:bodyPr>
            <a:normAutofit/>
          </a:bodyPr>
          <a:lstStyle/>
          <a:p>
            <a:r>
              <a:rPr lang="sr-Cyrl-RS" sz="1600" dirty="0">
                <a:solidFill>
                  <a:srgbClr val="00B0F0"/>
                </a:solidFill>
              </a:rPr>
              <a:t>Фишинг </a:t>
            </a:r>
            <a:r>
              <a:rPr lang="sr-Cyrl-RS" sz="1600" dirty="0"/>
              <a:t>је један од најчешћих видова напада </a:t>
            </a:r>
            <a:r>
              <a:rPr lang="sr-Cyrl-RS" sz="1600" dirty="0">
                <a:solidFill>
                  <a:srgbClr val="00B0F0"/>
                </a:solidFill>
              </a:rPr>
              <a:t>социјалног инжењеринга.</a:t>
            </a:r>
          </a:p>
          <a:p>
            <a:r>
              <a:rPr lang="sr-Cyrl-RS" sz="1600" dirty="0"/>
              <a:t>Порука </a:t>
            </a:r>
            <a:r>
              <a:rPr lang="sr-Cyrl-RS" sz="1600" dirty="0">
                <a:solidFill>
                  <a:srgbClr val="00B0F0"/>
                </a:solidFill>
              </a:rPr>
              <a:t>е-поште</a:t>
            </a:r>
            <a:r>
              <a:rPr lang="sr-Cyrl-RS" sz="1600" dirty="0"/>
              <a:t> или </a:t>
            </a:r>
            <a:r>
              <a:rPr lang="sr-Cyrl-RS" sz="1600" dirty="0">
                <a:solidFill>
                  <a:srgbClr val="00B0F0"/>
                </a:solidFill>
              </a:rPr>
              <a:t>СМС</a:t>
            </a:r>
            <a:r>
              <a:rPr lang="sr-Cyrl-RS" sz="1600" dirty="0"/>
              <a:t> порука која примаоца наводи на брзу реакцију, а за циљ има крађу </a:t>
            </a:r>
            <a:r>
              <a:rPr lang="sr-Cyrl-RS" sz="1600" dirty="0">
                <a:solidFill>
                  <a:srgbClr val="00B0F0"/>
                </a:solidFill>
              </a:rPr>
              <a:t>докумената</a:t>
            </a:r>
            <a:r>
              <a:rPr lang="sr-Cyrl-RS" sz="1600" dirty="0"/>
              <a:t> или дистрибуција злонамерног софтвера.</a:t>
            </a:r>
          </a:p>
          <a:p>
            <a:r>
              <a:rPr lang="ru-RU" sz="1600" dirty="0"/>
              <a:t>Текст поруке ствара осећај </a:t>
            </a:r>
            <a:r>
              <a:rPr lang="ru-RU" sz="1600" dirty="0">
                <a:solidFill>
                  <a:srgbClr val="00B0F0"/>
                </a:solidFill>
              </a:rPr>
              <a:t>страха</a:t>
            </a:r>
            <a:r>
              <a:rPr lang="ru-RU" sz="1600" dirty="0"/>
              <a:t>, </a:t>
            </a:r>
            <a:r>
              <a:rPr lang="ru-RU" sz="1600" dirty="0">
                <a:solidFill>
                  <a:srgbClr val="00B0F0"/>
                </a:solidFill>
              </a:rPr>
              <a:t>хитности</a:t>
            </a:r>
            <a:r>
              <a:rPr lang="ru-RU" sz="1600" dirty="0"/>
              <a:t> или </a:t>
            </a:r>
            <a:r>
              <a:rPr lang="ru-RU" sz="1600" dirty="0">
                <a:solidFill>
                  <a:srgbClr val="00B0F0"/>
                </a:solidFill>
              </a:rPr>
              <a:t>радозналости</a:t>
            </a:r>
            <a:r>
              <a:rPr lang="ru-RU" sz="1600" dirty="0"/>
              <a:t>, па се од примаоца поруке тражи </a:t>
            </a:r>
            <a:r>
              <a:rPr lang="ru-RU" sz="1600" dirty="0">
                <a:solidFill>
                  <a:srgbClr val="00B0F0"/>
                </a:solidFill>
              </a:rPr>
              <a:t>клик </a:t>
            </a:r>
            <a:r>
              <a:rPr lang="ru-RU" sz="1600" dirty="0"/>
              <a:t>на </a:t>
            </a:r>
            <a:r>
              <a:rPr lang="ru-RU" sz="1600" dirty="0">
                <a:solidFill>
                  <a:srgbClr val="00B0F0"/>
                </a:solidFill>
              </a:rPr>
              <a:t>линк</a:t>
            </a:r>
            <a:r>
              <a:rPr lang="ru-RU" sz="1600" dirty="0"/>
              <a:t> или </a:t>
            </a:r>
            <a:r>
              <a:rPr lang="ru-RU" sz="1600" dirty="0">
                <a:solidFill>
                  <a:srgbClr val="00B0F0"/>
                </a:solidFill>
              </a:rPr>
              <a:t>преузимање документа </a:t>
            </a:r>
            <a:r>
              <a:rPr lang="ru-RU" sz="1600" dirty="0"/>
              <a:t>из прилога. Клик на линк води на </a:t>
            </a:r>
            <a:r>
              <a:rPr lang="ru-RU" sz="1600" dirty="0">
                <a:solidFill>
                  <a:srgbClr val="00B0F0"/>
                </a:solidFill>
              </a:rPr>
              <a:t>лажну страницу</a:t>
            </a:r>
            <a:r>
              <a:rPr lang="ru-RU" sz="1600" dirty="0"/>
              <a:t>, која личи на </a:t>
            </a:r>
            <a:r>
              <a:rPr lang="ru-RU" sz="1600" dirty="0">
                <a:solidFill>
                  <a:srgbClr val="00B0F0"/>
                </a:solidFill>
              </a:rPr>
              <a:t>легитимну</a:t>
            </a:r>
            <a:r>
              <a:rPr lang="ru-RU" sz="1600" dirty="0"/>
              <a:t>, и креирана је у циљу </a:t>
            </a:r>
            <a:r>
              <a:rPr lang="ru-RU" sz="1600" dirty="0">
                <a:solidFill>
                  <a:srgbClr val="00B0F0"/>
                </a:solidFill>
              </a:rPr>
              <a:t>прикупљања података </a:t>
            </a:r>
            <a:r>
              <a:rPr lang="ru-RU" sz="1600" dirty="0"/>
              <a:t>као што су </a:t>
            </a:r>
            <a:r>
              <a:rPr lang="ru-RU" sz="1600" dirty="0">
                <a:solidFill>
                  <a:srgbClr val="00B0F0"/>
                </a:solidFill>
              </a:rPr>
              <a:t>е-адреса и лозинка</a:t>
            </a:r>
            <a:r>
              <a:rPr lang="ru-RU" sz="1600" dirty="0"/>
              <a:t>.</a:t>
            </a:r>
          </a:p>
          <a:p>
            <a:r>
              <a:rPr lang="ru-RU" sz="1600" dirty="0"/>
              <a:t>Клик на </a:t>
            </a:r>
            <a:r>
              <a:rPr lang="ru-RU" sz="1600" dirty="0">
                <a:solidFill>
                  <a:srgbClr val="00B0F0"/>
                </a:solidFill>
              </a:rPr>
              <a:t>„</a:t>
            </a:r>
            <a:r>
              <a:rPr lang="en-US" sz="1600" dirty="0">
                <a:solidFill>
                  <a:srgbClr val="00B0F0"/>
                </a:solidFill>
              </a:rPr>
              <a:t>Enable Connect</a:t>
            </a:r>
            <a:r>
              <a:rPr lang="ru-RU" sz="1600" dirty="0">
                <a:solidFill>
                  <a:srgbClr val="00B0F0"/>
                </a:solidFill>
              </a:rPr>
              <a:t>” </a:t>
            </a:r>
            <a:r>
              <a:rPr lang="ru-RU" sz="1600" dirty="0"/>
              <a:t>или </a:t>
            </a:r>
            <a:r>
              <a:rPr lang="ru-RU" sz="1600" dirty="0">
                <a:solidFill>
                  <a:srgbClr val="00B0F0"/>
                </a:solidFill>
              </a:rPr>
              <a:t>„</a:t>
            </a:r>
            <a:r>
              <a:rPr lang="en-US" sz="1600" dirty="0">
                <a:solidFill>
                  <a:srgbClr val="00B0F0"/>
                </a:solidFill>
              </a:rPr>
              <a:t>Enable Editing</a:t>
            </a:r>
            <a:r>
              <a:rPr lang="ru-RU" sz="1600" dirty="0">
                <a:solidFill>
                  <a:srgbClr val="00B0F0"/>
                </a:solidFill>
              </a:rPr>
              <a:t>“ </a:t>
            </a:r>
            <a:r>
              <a:rPr lang="ru-RU" sz="1600" dirty="0"/>
              <a:t>у документу из прилога, аутоматски покреће </a:t>
            </a:r>
            <a:r>
              <a:rPr lang="ru-RU" sz="1600" dirty="0">
                <a:solidFill>
                  <a:srgbClr val="00B0F0"/>
                </a:solidFill>
              </a:rPr>
              <a:t>злонамерни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00B0F0"/>
                </a:solidFill>
              </a:rPr>
              <a:t>софтвер</a:t>
            </a:r>
            <a:r>
              <a:rPr lang="ru-RU" sz="1600" dirty="0"/>
              <a:t> који убацује одређене процесе у оперативни систем примаоца, који не могу бити </a:t>
            </a:r>
            <a:r>
              <a:rPr lang="ru-RU" sz="1600" dirty="0">
                <a:solidFill>
                  <a:srgbClr val="00B0F0"/>
                </a:solidFill>
              </a:rPr>
              <a:t>детектовани </a:t>
            </a:r>
            <a:r>
              <a:rPr lang="ru-RU" sz="1600" dirty="0"/>
              <a:t>од стране </a:t>
            </a:r>
            <a:r>
              <a:rPr lang="ru-RU" sz="1600" dirty="0">
                <a:solidFill>
                  <a:srgbClr val="00B0F0"/>
                </a:solidFill>
              </a:rPr>
              <a:t>антивируса</a:t>
            </a:r>
            <a:r>
              <a:rPr lang="ru-RU" sz="1600" dirty="0"/>
              <a:t> и других </a:t>
            </a:r>
            <a:r>
              <a:rPr lang="ru-RU" sz="1600" dirty="0">
                <a:solidFill>
                  <a:srgbClr val="00B0F0"/>
                </a:solidFill>
              </a:rPr>
              <a:t>безбедносних</a:t>
            </a:r>
            <a:r>
              <a:rPr lang="ru-RU" sz="1600" dirty="0"/>
              <a:t> софтверских решења.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CF112-07CF-4527-9811-64C60D669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0323">
            <a:off x="8131189" y="4015123"/>
            <a:ext cx="3629891" cy="2722419"/>
          </a:xfrm>
          <a:prstGeom prst="ellipse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83E1D-4386-4B85-B2E1-CE3644989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2251">
            <a:off x="3825123" y="4001699"/>
            <a:ext cx="4124755" cy="255926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F22E4-448A-468A-8871-88AE1E7FAAD8}"/>
              </a:ext>
            </a:extLst>
          </p:cNvPr>
          <p:cNvSpPr txBox="1"/>
          <p:nvPr/>
        </p:nvSpPr>
        <p:spPr>
          <a:xfrm>
            <a:off x="11745560" y="6488668"/>
            <a:ext cx="46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1435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E823-D7D4-4710-A0CB-E3AE23AC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SPEAR PHISHING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FE45B-A157-4AE8-9C81-DBF75E5E3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Ово је </a:t>
            </a:r>
            <a:r>
              <a:rPr lang="ru-RU" sz="1600" dirty="0">
                <a:solidFill>
                  <a:srgbClr val="00B0F0"/>
                </a:solidFill>
              </a:rPr>
              <a:t>циљана верзија </a:t>
            </a:r>
            <a:r>
              <a:rPr lang="ru-RU" sz="1600" dirty="0"/>
              <a:t>преваре </a:t>
            </a:r>
            <a:r>
              <a:rPr lang="ru-RU" sz="1600" dirty="0">
                <a:solidFill>
                  <a:srgbClr val="00B0F0"/>
                </a:solidFill>
              </a:rPr>
              <a:t>фишингом</a:t>
            </a:r>
            <a:r>
              <a:rPr lang="ru-RU" sz="1600" dirty="0"/>
              <a:t> којом </a:t>
            </a:r>
            <a:r>
              <a:rPr lang="ru-RU" sz="1600" dirty="0">
                <a:solidFill>
                  <a:srgbClr val="00B0F0"/>
                </a:solidFill>
              </a:rPr>
              <a:t>нападач</a:t>
            </a:r>
            <a:r>
              <a:rPr lang="ru-RU" sz="1600" dirty="0"/>
              <a:t> бира одређене </a:t>
            </a:r>
            <a:r>
              <a:rPr lang="ru-RU" sz="1600" dirty="0">
                <a:solidFill>
                  <a:srgbClr val="00B0F0"/>
                </a:solidFill>
              </a:rPr>
              <a:t>појединце или компаније</a:t>
            </a:r>
            <a:r>
              <a:rPr lang="ru-RU" sz="1600" dirty="0"/>
              <a:t>.</a:t>
            </a:r>
          </a:p>
          <a:p>
            <a:r>
              <a:rPr lang="ru-RU" sz="1600" dirty="0"/>
              <a:t>Текст поруке се </a:t>
            </a:r>
            <a:r>
              <a:rPr lang="ru-RU" sz="1600" dirty="0">
                <a:solidFill>
                  <a:srgbClr val="00B0F0"/>
                </a:solidFill>
              </a:rPr>
              <a:t>креира</a:t>
            </a:r>
            <a:r>
              <a:rPr lang="ru-RU" sz="1600" dirty="0"/>
              <a:t> на основу карактеристика </a:t>
            </a:r>
            <a:r>
              <a:rPr lang="ru-RU" sz="1600" dirty="0">
                <a:solidFill>
                  <a:srgbClr val="00B0F0"/>
                </a:solidFill>
              </a:rPr>
              <a:t>појединца или компаније</a:t>
            </a:r>
            <a:r>
              <a:rPr lang="ru-RU" sz="1600" dirty="0"/>
              <a:t>, </a:t>
            </a:r>
            <a:r>
              <a:rPr lang="ru-RU" sz="1600" dirty="0">
                <a:solidFill>
                  <a:srgbClr val="00B0F0"/>
                </a:solidFill>
              </a:rPr>
              <a:t>радних места и контаката жртава</a:t>
            </a:r>
            <a:r>
              <a:rPr lang="ru-RU" sz="1600" dirty="0"/>
              <a:t>, како би напад био мање </a:t>
            </a:r>
            <a:r>
              <a:rPr lang="ru-RU" sz="1600" dirty="0">
                <a:solidFill>
                  <a:srgbClr val="00B0F0"/>
                </a:solidFill>
              </a:rPr>
              <a:t>упадљив</a:t>
            </a:r>
            <a:r>
              <a:rPr lang="ru-RU" sz="1600" dirty="0"/>
              <a:t>. Овај тип </a:t>
            </a:r>
            <a:r>
              <a:rPr lang="ru-RU" sz="1600" dirty="0">
                <a:solidFill>
                  <a:srgbClr val="00B0F0"/>
                </a:solidFill>
              </a:rPr>
              <a:t>фишинга</a:t>
            </a:r>
            <a:r>
              <a:rPr lang="ru-RU" sz="1600" dirty="0"/>
              <a:t> захтева од </a:t>
            </a:r>
            <a:r>
              <a:rPr lang="ru-RU" sz="1600" dirty="0">
                <a:solidFill>
                  <a:srgbClr val="00B0F0"/>
                </a:solidFill>
              </a:rPr>
              <a:t>нападача</a:t>
            </a:r>
            <a:r>
              <a:rPr lang="ru-RU" sz="1600" dirty="0"/>
              <a:t> много више напора, а за реализацију напада може бити потребно и </a:t>
            </a:r>
            <a:r>
              <a:rPr lang="ru-RU" sz="1600" dirty="0">
                <a:solidFill>
                  <a:srgbClr val="00B0F0"/>
                </a:solidFill>
              </a:rPr>
              <a:t>неколико недеља и месеци</a:t>
            </a:r>
            <a:r>
              <a:rPr lang="ru-RU" sz="1600" dirty="0"/>
              <a:t>. Уколико се вешто изведу веома их је тешко </a:t>
            </a:r>
            <a:r>
              <a:rPr lang="ru-RU" sz="1600" dirty="0">
                <a:solidFill>
                  <a:srgbClr val="00B0F0"/>
                </a:solidFill>
              </a:rPr>
              <a:t>детектовати</a:t>
            </a:r>
            <a:r>
              <a:rPr lang="ru-RU" sz="1600" dirty="0"/>
              <a:t> и имају </a:t>
            </a:r>
            <a:r>
              <a:rPr lang="ru-RU" sz="1600" dirty="0">
                <a:solidFill>
                  <a:srgbClr val="00B0F0"/>
                </a:solidFill>
              </a:rPr>
              <a:t>висок степен успешности</a:t>
            </a:r>
            <a:r>
              <a:rPr lang="ru-RU" sz="1600" dirty="0"/>
              <a:t>. </a:t>
            </a:r>
          </a:p>
          <a:p>
            <a:r>
              <a:rPr lang="ru-RU" sz="1600" dirty="0"/>
              <a:t>Један од примера </a:t>
            </a:r>
            <a:r>
              <a:rPr lang="en-US" sz="1600" dirty="0">
                <a:solidFill>
                  <a:srgbClr val="00B0F0"/>
                </a:solidFill>
              </a:rPr>
              <a:t>spear </a:t>
            </a:r>
            <a:r>
              <a:rPr lang="en-US" sz="1600" dirty="0" err="1">
                <a:solidFill>
                  <a:srgbClr val="00B0F0"/>
                </a:solidFill>
              </a:rPr>
              <a:t>phishinga</a:t>
            </a:r>
            <a:r>
              <a:rPr lang="ru-RU" sz="1600" dirty="0">
                <a:solidFill>
                  <a:srgbClr val="00B0F0"/>
                </a:solidFill>
              </a:rPr>
              <a:t> </a:t>
            </a:r>
            <a:r>
              <a:rPr lang="ru-RU" sz="1600" dirty="0"/>
              <a:t>је онај у којем се нападач представља као колега из ИТ службе и шаље поруку </a:t>
            </a:r>
            <a:r>
              <a:rPr lang="sr-Cyrl-RS" sz="1600" dirty="0"/>
              <a:t>путем </a:t>
            </a:r>
            <a:r>
              <a:rPr lang="ru-RU" sz="1600" dirty="0">
                <a:solidFill>
                  <a:srgbClr val="00B0F0"/>
                </a:solidFill>
              </a:rPr>
              <a:t>е-поште</a:t>
            </a:r>
            <a:r>
              <a:rPr lang="ru-RU" sz="1600" dirty="0"/>
              <a:t> једном или више запослених. </a:t>
            </a:r>
            <a:r>
              <a:rPr lang="ru-RU" sz="1600" dirty="0">
                <a:solidFill>
                  <a:srgbClr val="00B0F0"/>
                </a:solidFill>
              </a:rPr>
              <a:t>Текст поруке, потпис и начин комуникације</a:t>
            </a:r>
            <a:r>
              <a:rPr lang="ru-RU" sz="1600" dirty="0"/>
              <a:t> је врло сличан уобичајеном начину комуникације са ИТ службом што примаоце наводи да </a:t>
            </a:r>
            <a:r>
              <a:rPr lang="ru-RU" sz="1600" dirty="0">
                <a:solidFill>
                  <a:srgbClr val="00B0F0"/>
                </a:solidFill>
              </a:rPr>
              <a:t>мисле</a:t>
            </a:r>
            <a:r>
              <a:rPr lang="ru-RU" sz="1600" dirty="0"/>
              <a:t> да је порука </a:t>
            </a:r>
            <a:r>
              <a:rPr lang="ru-RU" sz="1600" dirty="0">
                <a:solidFill>
                  <a:srgbClr val="00B0F0"/>
                </a:solidFill>
              </a:rPr>
              <a:t>стварна</a:t>
            </a:r>
            <a:r>
              <a:rPr lang="ru-RU" sz="1600" dirty="0"/>
              <a:t>. Нападач поруком  </a:t>
            </a:r>
            <a:r>
              <a:rPr lang="ru-RU" sz="1600" dirty="0">
                <a:solidFill>
                  <a:srgbClr val="00B0F0"/>
                </a:solidFill>
              </a:rPr>
              <a:t>тражи</a:t>
            </a:r>
            <a:r>
              <a:rPr lang="ru-RU" sz="1600" dirty="0"/>
              <a:t> да примаоц </a:t>
            </a:r>
            <a:r>
              <a:rPr lang="ru-RU" sz="1600" dirty="0">
                <a:solidFill>
                  <a:srgbClr val="00B0F0"/>
                </a:solidFill>
              </a:rPr>
              <a:t>променеи лозинку </a:t>
            </a:r>
            <a:r>
              <a:rPr lang="ru-RU" sz="1600" dirty="0"/>
              <a:t>кликом на </a:t>
            </a:r>
            <a:r>
              <a:rPr lang="ru-RU" sz="1600" dirty="0">
                <a:solidFill>
                  <a:srgbClr val="00B0F0"/>
                </a:solidFill>
              </a:rPr>
              <a:t>линк</a:t>
            </a:r>
            <a:r>
              <a:rPr lang="ru-RU" sz="1600" dirty="0"/>
              <a:t>, који их </a:t>
            </a:r>
            <a:r>
              <a:rPr lang="ru-RU" sz="1600" dirty="0">
                <a:solidFill>
                  <a:srgbClr val="00B0F0"/>
                </a:solidFill>
              </a:rPr>
              <a:t>преусмерава</a:t>
            </a:r>
            <a:r>
              <a:rPr lang="ru-RU" sz="1600" dirty="0"/>
              <a:t> на </a:t>
            </a:r>
            <a:r>
              <a:rPr lang="ru-RU" sz="1600" dirty="0">
                <a:solidFill>
                  <a:srgbClr val="00B0F0"/>
                </a:solidFill>
              </a:rPr>
              <a:t>злонамерну интернет страницу </a:t>
            </a:r>
            <a:r>
              <a:rPr lang="ru-RU" sz="1600" dirty="0"/>
              <a:t>на којој нападач </a:t>
            </a:r>
            <a:r>
              <a:rPr lang="ru-RU" sz="1600" dirty="0">
                <a:solidFill>
                  <a:srgbClr val="00B0F0"/>
                </a:solidFill>
              </a:rPr>
              <a:t>снима</a:t>
            </a:r>
            <a:r>
              <a:rPr lang="ru-RU" sz="1600" dirty="0"/>
              <a:t> све </a:t>
            </a:r>
            <a:r>
              <a:rPr lang="sr-Cyrl-RS" sz="1600" dirty="0">
                <a:solidFill>
                  <a:srgbClr val="00B0F0"/>
                </a:solidFill>
              </a:rPr>
              <a:t>документе</a:t>
            </a:r>
            <a:r>
              <a:rPr lang="sr-Cyrl-RS" sz="1600" dirty="0"/>
              <a:t> </a:t>
            </a:r>
            <a:r>
              <a:rPr lang="ru-RU" sz="1600" dirty="0"/>
              <a:t>које унесу.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52440-89BF-482F-A683-CD48DD75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067" y="249415"/>
            <a:ext cx="3547533" cy="1847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F725E-71AF-409A-9ADA-900B519B91BA}"/>
              </a:ext>
            </a:extLst>
          </p:cNvPr>
          <p:cNvSpPr txBox="1"/>
          <p:nvPr/>
        </p:nvSpPr>
        <p:spPr>
          <a:xfrm>
            <a:off x="11737910" y="6488668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3428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581DD-0101-4318-844E-D40756E9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5998" cy="1478570"/>
          </a:xfrm>
        </p:spPr>
        <p:txBody>
          <a:bodyPr/>
          <a:lstStyle/>
          <a:p>
            <a:r>
              <a:rPr lang="en-GB" b="1" u="sng" dirty="0"/>
              <a:t>BAITING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4F2C-9685-4283-9073-94F84B177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4610"/>
            <a:ext cx="9905999" cy="354171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B0F0"/>
                </a:solidFill>
              </a:rPr>
              <a:t>Баитинг</a:t>
            </a:r>
            <a:r>
              <a:rPr lang="ru-RU" sz="1600" dirty="0"/>
              <a:t> је напад веома сличан </a:t>
            </a:r>
            <a:r>
              <a:rPr lang="ru-RU" sz="1600" dirty="0">
                <a:solidFill>
                  <a:srgbClr val="00B0F0"/>
                </a:solidFill>
              </a:rPr>
              <a:t>фишингу</a:t>
            </a:r>
            <a:r>
              <a:rPr lang="ru-RU" sz="1600" dirty="0"/>
              <a:t>, али их разликује од других врста</a:t>
            </a:r>
            <a:r>
              <a:rPr lang="en-US" sz="1600" dirty="0"/>
              <a:t> </a:t>
            </a:r>
            <a:r>
              <a:rPr lang="ru-RU" sz="1600" dirty="0">
                <a:solidFill>
                  <a:srgbClr val="00B0F0"/>
                </a:solidFill>
              </a:rPr>
              <a:t>социјалног инжењеринга </a:t>
            </a:r>
            <a:r>
              <a:rPr lang="sr-Cyrl-RS" sz="1600" dirty="0"/>
              <a:t>то што овећају неку ствар </a:t>
            </a:r>
            <a:r>
              <a:rPr lang="ru-RU" sz="1600" dirty="0"/>
              <a:t>коју нападачи користе како</a:t>
            </a:r>
            <a:r>
              <a:rPr lang="en-US" sz="1600" dirty="0"/>
              <a:t> </a:t>
            </a:r>
            <a:r>
              <a:rPr lang="ru-RU" sz="1600" dirty="0"/>
              <a:t>би привукли </a:t>
            </a:r>
            <a:r>
              <a:rPr lang="ru-RU" sz="1600" dirty="0">
                <a:solidFill>
                  <a:srgbClr val="00B0F0"/>
                </a:solidFill>
              </a:rPr>
              <a:t>жртве</a:t>
            </a:r>
            <a:r>
              <a:rPr lang="ru-RU" sz="1600" dirty="0"/>
              <a:t>.</a:t>
            </a:r>
          </a:p>
          <a:p>
            <a:r>
              <a:rPr lang="ru-RU" sz="1600" dirty="0"/>
              <a:t>Коришћењем </a:t>
            </a:r>
            <a:r>
              <a:rPr lang="ru-RU" sz="1600" dirty="0">
                <a:solidFill>
                  <a:srgbClr val="00B0F0"/>
                </a:solidFill>
              </a:rPr>
              <a:t>лажног</a:t>
            </a:r>
            <a:r>
              <a:rPr lang="ru-RU" sz="1600" dirty="0"/>
              <a:t> обећања нападач </a:t>
            </a:r>
            <a:r>
              <a:rPr lang="ru-RU" sz="1600" dirty="0">
                <a:solidFill>
                  <a:srgbClr val="00B0F0"/>
                </a:solidFill>
              </a:rPr>
              <a:t>„игра на карту“ </a:t>
            </a:r>
            <a:r>
              <a:rPr lang="ru-RU" sz="1600" dirty="0"/>
              <a:t>похлепе или радозналости жртве и тако је </a:t>
            </a:r>
            <a:r>
              <a:rPr lang="ru-RU" sz="1600" dirty="0">
                <a:solidFill>
                  <a:srgbClr val="00B0F0"/>
                </a:solidFill>
              </a:rPr>
              <a:t>намамљује</a:t>
            </a:r>
            <a:r>
              <a:rPr lang="ru-RU" sz="1600" dirty="0"/>
              <a:t> у клопку која краде </a:t>
            </a:r>
            <a:r>
              <a:rPr lang="ru-RU" sz="1600" dirty="0">
                <a:solidFill>
                  <a:srgbClr val="00B0F0"/>
                </a:solidFill>
              </a:rPr>
              <a:t>личне податке </a:t>
            </a:r>
            <a:r>
              <a:rPr lang="ru-RU" sz="1600" dirty="0"/>
              <a:t>или </a:t>
            </a:r>
            <a:r>
              <a:rPr lang="ru-RU" sz="1600" dirty="0">
                <a:solidFill>
                  <a:srgbClr val="00B0F0"/>
                </a:solidFill>
              </a:rPr>
              <a:t>дистрибуира малвер </a:t>
            </a:r>
            <a:r>
              <a:rPr lang="ru-RU" sz="1600" dirty="0"/>
              <a:t>у оперативни систем организације у којој жртва ради. </a:t>
            </a:r>
          </a:p>
          <a:p>
            <a:r>
              <a:rPr lang="ru-RU" sz="1600" dirty="0"/>
              <a:t>Нападачи најчешће остављају </a:t>
            </a:r>
            <a:r>
              <a:rPr lang="en-US" sz="1600" dirty="0">
                <a:solidFill>
                  <a:srgbClr val="00B0F0"/>
                </a:solidFill>
              </a:rPr>
              <a:t>USB</a:t>
            </a:r>
            <a:r>
              <a:rPr lang="sr-Cyrl-RS" sz="1600" dirty="0"/>
              <a:t> са неким </a:t>
            </a:r>
            <a:r>
              <a:rPr lang="sr-Cyrl-RS" sz="1600" dirty="0">
                <a:solidFill>
                  <a:srgbClr val="00B0F0"/>
                </a:solidFill>
              </a:rPr>
              <a:t>малвером</a:t>
            </a:r>
            <a:r>
              <a:rPr lang="sr-Cyrl-RS" sz="1600" dirty="0"/>
              <a:t> на неким видљивим местима где </a:t>
            </a:r>
            <a:r>
              <a:rPr lang="sr-Cyrl-RS" sz="1600" dirty="0">
                <a:solidFill>
                  <a:srgbClr val="00B0F0"/>
                </a:solidFill>
              </a:rPr>
              <a:t>жртве</a:t>
            </a:r>
            <a:r>
              <a:rPr lang="sr-Cyrl-RS" sz="1600" dirty="0"/>
              <a:t> могу да га виде. </a:t>
            </a:r>
            <a:r>
              <a:rPr lang="en-US" sz="1600" dirty="0"/>
              <a:t>USB</a:t>
            </a:r>
            <a:r>
              <a:rPr lang="sr-Cyrl-RS" sz="1600" dirty="0"/>
              <a:t> има оригиналан изглед као нека налепница на којој је нешто примамљиво како би </a:t>
            </a:r>
            <a:r>
              <a:rPr lang="sr-Cyrl-RS" sz="1600" dirty="0">
                <a:solidFill>
                  <a:srgbClr val="00B0F0"/>
                </a:solidFill>
              </a:rPr>
              <a:t>жртве</a:t>
            </a:r>
            <a:r>
              <a:rPr lang="sr-Cyrl-RS" sz="1600" dirty="0"/>
              <a:t> из радозналости  </a:t>
            </a:r>
            <a:r>
              <a:rPr lang="sr-Cyrl-RS" sz="1600" dirty="0">
                <a:solidFill>
                  <a:srgbClr val="00B0F0"/>
                </a:solidFill>
              </a:rPr>
              <a:t>покупиле мамац</a:t>
            </a:r>
            <a:r>
              <a:rPr lang="sr-Cyrl-RS" sz="1600" dirty="0"/>
              <a:t>, убацили у рачунар и </a:t>
            </a:r>
            <a:r>
              <a:rPr lang="sr-Cyrl-RS" sz="1600" dirty="0">
                <a:solidFill>
                  <a:srgbClr val="00B0F0"/>
                </a:solidFill>
              </a:rPr>
              <a:t>инсталирали</a:t>
            </a:r>
            <a:r>
              <a:rPr lang="sr-Cyrl-RS" sz="1600" dirty="0"/>
              <a:t> заражени малвер.</a:t>
            </a:r>
          </a:p>
          <a:p>
            <a:r>
              <a:rPr lang="sr-Cyrl-RS" sz="1600" dirty="0">
                <a:solidFill>
                  <a:srgbClr val="00B0F0"/>
                </a:solidFill>
              </a:rPr>
              <a:t>Онлајн баитинг </a:t>
            </a:r>
            <a:r>
              <a:rPr lang="sr-Cyrl-RS" sz="1600" dirty="0"/>
              <a:t>напад за мамац користи огласе за бесплатно преузимање </a:t>
            </a:r>
            <a:r>
              <a:rPr lang="sr-Cyrl-RS" sz="1600" dirty="0">
                <a:solidFill>
                  <a:srgbClr val="00B0F0"/>
                </a:solidFill>
              </a:rPr>
              <a:t>филмова, серија или апликација </a:t>
            </a:r>
            <a:r>
              <a:rPr lang="sr-Cyrl-RS" sz="1600" dirty="0"/>
              <a:t>са интернет страница које су заражене </a:t>
            </a:r>
            <a:r>
              <a:rPr lang="sr-Cyrl-RS" sz="1600" dirty="0">
                <a:solidFill>
                  <a:srgbClr val="00B0F0"/>
                </a:solidFill>
              </a:rPr>
              <a:t>малвером</a:t>
            </a:r>
            <a:r>
              <a:rPr lang="sr-Cyrl-RS" sz="1600" dirty="0"/>
              <a:t>.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04A64-B1E3-4180-809A-C5A285A2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461" y="4924954"/>
            <a:ext cx="2857500" cy="1828800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E8F058-5033-4590-966F-6B1E1378B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2355">
            <a:off x="3731493" y="4145096"/>
            <a:ext cx="4287424" cy="2411676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01556-504B-4F21-B417-67B1FFBFA038}"/>
              </a:ext>
            </a:extLst>
          </p:cNvPr>
          <p:cNvSpPr txBox="1"/>
          <p:nvPr/>
        </p:nvSpPr>
        <p:spPr>
          <a:xfrm>
            <a:off x="11744130" y="6488668"/>
            <a:ext cx="44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47067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1BA4-3ECF-4064-B88B-3D79915DB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89" y="142800"/>
            <a:ext cx="9905998" cy="1478570"/>
          </a:xfrm>
        </p:spPr>
        <p:txBody>
          <a:bodyPr/>
          <a:lstStyle/>
          <a:p>
            <a:r>
              <a:rPr lang="en-GB" b="1" u="sng" dirty="0"/>
              <a:t>PRETEXTING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5F0F-5391-46CC-95E3-0998388E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02" y="1162895"/>
            <a:ext cx="9905999" cy="3541714"/>
          </a:xfrm>
        </p:spPr>
        <p:txBody>
          <a:bodyPr/>
          <a:lstStyle/>
          <a:p>
            <a:r>
              <a:rPr lang="ru-RU" sz="1600" dirty="0"/>
              <a:t>Ово је врста </a:t>
            </a:r>
            <a:r>
              <a:rPr lang="ru-RU" sz="1600" dirty="0">
                <a:solidFill>
                  <a:srgbClr val="00B0F0"/>
                </a:solidFill>
              </a:rPr>
              <a:t>социјалног инжењеринга </a:t>
            </a:r>
            <a:r>
              <a:rPr lang="ru-RU" sz="1600" dirty="0"/>
              <a:t>код које се нападачи фокусирају на стварање</a:t>
            </a:r>
            <a:r>
              <a:rPr lang="en-US" sz="1600" dirty="0"/>
              <a:t> </a:t>
            </a:r>
            <a:r>
              <a:rPr lang="ru-RU" sz="1600" dirty="0"/>
              <a:t>доброг </a:t>
            </a:r>
            <a:r>
              <a:rPr lang="ru-RU" sz="1600" dirty="0">
                <a:solidFill>
                  <a:srgbClr val="00B0F0"/>
                </a:solidFill>
              </a:rPr>
              <a:t>изговора</a:t>
            </a:r>
            <a:r>
              <a:rPr lang="ru-RU" sz="1600" dirty="0"/>
              <a:t> или </a:t>
            </a:r>
            <a:r>
              <a:rPr lang="ru-RU" sz="1600" dirty="0">
                <a:solidFill>
                  <a:srgbClr val="00B0F0"/>
                </a:solidFill>
              </a:rPr>
              <a:t>измишљеног сценарија</a:t>
            </a:r>
            <a:r>
              <a:rPr lang="ru-RU" sz="1600" dirty="0"/>
              <a:t>, који користе за покушај </a:t>
            </a:r>
            <a:r>
              <a:rPr lang="ru-RU" sz="1600" dirty="0">
                <a:solidFill>
                  <a:srgbClr val="00B0F0"/>
                </a:solidFill>
              </a:rPr>
              <a:t>крађе</a:t>
            </a:r>
            <a:r>
              <a:rPr lang="ru-RU" sz="1600" dirty="0"/>
              <a:t> личних</a:t>
            </a:r>
            <a:r>
              <a:rPr lang="en-US" sz="1600" dirty="0"/>
              <a:t> </a:t>
            </a:r>
            <a:r>
              <a:rPr lang="ru-RU" sz="1600" dirty="0"/>
              <a:t>података жртава.</a:t>
            </a:r>
            <a:endParaRPr lang="en-US" sz="1600" dirty="0"/>
          </a:p>
          <a:p>
            <a:r>
              <a:rPr lang="ru-RU" sz="1600" dirty="0"/>
              <a:t>Нападач креира </a:t>
            </a:r>
            <a:r>
              <a:rPr lang="ru-RU" sz="1600" dirty="0">
                <a:solidFill>
                  <a:srgbClr val="00B0F0"/>
                </a:solidFill>
              </a:rPr>
              <a:t>лажну</a:t>
            </a:r>
            <a:r>
              <a:rPr lang="ru-RU" sz="1600" dirty="0"/>
              <a:t> информацију и обично </a:t>
            </a:r>
            <a:r>
              <a:rPr lang="ru-RU" sz="1600" dirty="0">
                <a:solidFill>
                  <a:srgbClr val="00B0F0"/>
                </a:solidFill>
              </a:rPr>
              <a:t>телефоном</a:t>
            </a:r>
            <a:r>
              <a:rPr lang="ru-RU" sz="1600" dirty="0"/>
              <a:t> или у </a:t>
            </a:r>
            <a:r>
              <a:rPr lang="ru-RU" sz="1600" dirty="0">
                <a:solidFill>
                  <a:srgbClr val="00B0F0"/>
                </a:solidFill>
              </a:rPr>
              <a:t>директном контакту </a:t>
            </a:r>
            <a:r>
              <a:rPr lang="ru-RU" sz="1600" dirty="0"/>
              <a:t>тражи одређену</a:t>
            </a:r>
            <a:r>
              <a:rPr lang="en-US" sz="1600" dirty="0"/>
              <a:t> </a:t>
            </a:r>
            <a:r>
              <a:rPr lang="ru-RU" sz="1600" dirty="0"/>
              <a:t>допуну информација од жртве, која је неопходна да би се потврдио њен </a:t>
            </a:r>
            <a:r>
              <a:rPr lang="ru-RU" sz="1600" dirty="0">
                <a:solidFill>
                  <a:srgbClr val="00B0F0"/>
                </a:solidFill>
              </a:rPr>
              <a:t>идентитет</a:t>
            </a:r>
            <a:r>
              <a:rPr lang="ru-RU" sz="1600" dirty="0"/>
              <a:t>. Податке које</a:t>
            </a:r>
            <a:r>
              <a:rPr lang="en-US" sz="1600" dirty="0"/>
              <a:t> </a:t>
            </a:r>
            <a:r>
              <a:rPr lang="ru-RU" sz="1600" dirty="0"/>
              <a:t>прибави на овај начин нападач заправо користи за крађу </a:t>
            </a:r>
            <a:r>
              <a:rPr lang="ru-RU" sz="1600" dirty="0">
                <a:solidFill>
                  <a:srgbClr val="00B0F0"/>
                </a:solidFill>
              </a:rPr>
              <a:t>идентитета</a:t>
            </a:r>
            <a:r>
              <a:rPr lang="ru-RU" sz="1600" dirty="0"/>
              <a:t> или у извршењу неког другог</a:t>
            </a:r>
            <a:r>
              <a:rPr lang="en-US" sz="1600" dirty="0"/>
              <a:t> </a:t>
            </a:r>
            <a:r>
              <a:rPr lang="ru-RU" sz="1600" dirty="0">
                <a:solidFill>
                  <a:srgbClr val="00B0F0"/>
                </a:solidFill>
              </a:rPr>
              <a:t>кривичног дела</a:t>
            </a:r>
            <a:r>
              <a:rPr lang="ru-RU" sz="1600" dirty="0"/>
              <a:t>.</a:t>
            </a:r>
            <a:endParaRPr lang="en-US" sz="1600" dirty="0"/>
          </a:p>
          <a:p>
            <a:r>
              <a:rPr lang="sr-Cyrl-RS" sz="1600" dirty="0"/>
              <a:t>Напад започиње успостављањем </a:t>
            </a:r>
            <a:r>
              <a:rPr lang="sr-Cyrl-RS" sz="1600" dirty="0">
                <a:solidFill>
                  <a:srgbClr val="00B0F0"/>
                </a:solidFill>
              </a:rPr>
              <a:t>поверења </a:t>
            </a:r>
            <a:r>
              <a:rPr lang="sr-Cyrl-RS" sz="1600" dirty="0"/>
              <a:t>са жртвом или </a:t>
            </a:r>
            <a:r>
              <a:rPr lang="sr-Cyrl-RS" sz="1600" dirty="0">
                <a:solidFill>
                  <a:srgbClr val="00B0F0"/>
                </a:solidFill>
              </a:rPr>
              <a:t>лажним представљањем </a:t>
            </a:r>
            <a:r>
              <a:rPr lang="sr-Cyrl-RS" sz="1600" dirty="0"/>
              <a:t>као полиције, банкарских и пореских службеника и других службених лица. Тако се прикупљају све </a:t>
            </a:r>
            <a:r>
              <a:rPr lang="sr-Cyrl-RS" sz="1600" dirty="0">
                <a:solidFill>
                  <a:srgbClr val="00B0F0"/>
                </a:solidFill>
              </a:rPr>
              <a:t>информације </a:t>
            </a:r>
            <a:r>
              <a:rPr lang="sr-Cyrl-RS" sz="1600" dirty="0"/>
              <a:t>попут ЈМБГ-а, адресе становања, телефонских бројева, баковних рачуна.</a:t>
            </a:r>
            <a:endParaRPr lang="ru-RU" sz="16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366B1-A104-403F-9C97-8F01F6E1F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9011">
            <a:off x="7897901" y="4066208"/>
            <a:ext cx="3518455" cy="1954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A15C42-F41E-4F69-9A3D-0296DCC9B930}"/>
              </a:ext>
            </a:extLst>
          </p:cNvPr>
          <p:cNvSpPr txBox="1"/>
          <p:nvPr/>
        </p:nvSpPr>
        <p:spPr>
          <a:xfrm>
            <a:off x="11737910" y="6488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601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7FBC-573B-4804-8DBA-8DDF7834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35998" cy="581554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SCAREWARE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52758-0A75-4B88-9919-CEECBD872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865" y="581555"/>
            <a:ext cx="4529668" cy="607324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Scareware</a:t>
            </a:r>
            <a:r>
              <a:rPr lang="en-US" sz="1600" dirty="0"/>
              <a:t> </a:t>
            </a:r>
            <a:r>
              <a:rPr lang="ru-RU" sz="1600" dirty="0"/>
              <a:t>представља напад </a:t>
            </a:r>
            <a:r>
              <a:rPr lang="ru-RU" sz="1600" dirty="0">
                <a:solidFill>
                  <a:srgbClr val="00B0F0"/>
                </a:solidFill>
              </a:rPr>
              <a:t>лажним </a:t>
            </a:r>
            <a:r>
              <a:rPr lang="ru-RU" sz="1600" dirty="0"/>
              <a:t>алармима и измишљеним </a:t>
            </a:r>
            <a:r>
              <a:rPr lang="ru-RU" sz="1600" dirty="0">
                <a:solidFill>
                  <a:srgbClr val="00B0F0"/>
                </a:solidFill>
              </a:rPr>
              <a:t>претњама</a:t>
            </a:r>
            <a:r>
              <a:rPr lang="ru-RU" sz="1600" dirty="0"/>
              <a:t>, </a:t>
            </a:r>
            <a:r>
              <a:rPr lang="sr-Cyrl-RS" sz="1600" dirty="0"/>
              <a:t>којим се жртва обавештава да је њен уређај </a:t>
            </a:r>
            <a:r>
              <a:rPr lang="sr-Cyrl-RS" sz="1600" dirty="0">
                <a:solidFill>
                  <a:srgbClr val="00B0F0"/>
                </a:solidFill>
              </a:rPr>
              <a:t>заражен</a:t>
            </a:r>
            <a:r>
              <a:rPr lang="sr-Cyrl-RS" sz="1600" dirty="0"/>
              <a:t> злонамерним </a:t>
            </a:r>
            <a:r>
              <a:rPr lang="sr-Cyrl-RS" sz="1600" dirty="0">
                <a:solidFill>
                  <a:srgbClr val="00B0F0"/>
                </a:solidFill>
              </a:rPr>
              <a:t>софтвером</a:t>
            </a:r>
            <a:r>
              <a:rPr lang="sr-Cyrl-RS" sz="1600" dirty="0"/>
              <a:t> и тера их да инсталирају </a:t>
            </a:r>
            <a:r>
              <a:rPr lang="sr-Cyrl-RS" sz="1600" dirty="0">
                <a:solidFill>
                  <a:srgbClr val="00B0F0"/>
                </a:solidFill>
              </a:rPr>
              <a:t>софтвер</a:t>
            </a:r>
            <a:r>
              <a:rPr lang="sr-Cyrl-RS" sz="1600" dirty="0"/>
              <a:t> који ће им уклонити тај софтвер,а заправо софтвер који </a:t>
            </a:r>
            <a:r>
              <a:rPr lang="sr-Cyrl-RS" sz="1600" dirty="0">
                <a:solidFill>
                  <a:srgbClr val="00B0F0"/>
                </a:solidFill>
              </a:rPr>
              <a:t>инсталирају</a:t>
            </a:r>
            <a:r>
              <a:rPr lang="sr-Cyrl-RS" sz="1600" dirty="0"/>
              <a:t> нема користи за </a:t>
            </a:r>
            <a:r>
              <a:rPr lang="sr-Cyrl-RS" sz="1600" dirty="0">
                <a:solidFill>
                  <a:srgbClr val="00B0F0"/>
                </a:solidFill>
              </a:rPr>
              <a:t>жртву</a:t>
            </a:r>
            <a:r>
              <a:rPr lang="sr-Cyrl-RS" sz="1600" dirty="0"/>
              <a:t> већ за нападача.</a:t>
            </a:r>
          </a:p>
          <a:p>
            <a:r>
              <a:rPr lang="sr-Cyrl-RS" sz="1600" dirty="0"/>
              <a:t>Најчешћи </a:t>
            </a:r>
            <a:r>
              <a:rPr lang="sr-Cyrl-RS" sz="1600" dirty="0">
                <a:solidFill>
                  <a:srgbClr val="00B0F0"/>
                </a:solidFill>
              </a:rPr>
              <a:t>пример</a:t>
            </a:r>
            <a:r>
              <a:rPr lang="sr-Cyrl-RS" sz="1600" dirty="0"/>
              <a:t> овог напада је када се у нашем претраживачу појави текст попут </a:t>
            </a:r>
            <a:r>
              <a:rPr lang="sr-Cyrl-RS" sz="1600" dirty="0">
                <a:solidFill>
                  <a:srgbClr val="00B0F0"/>
                </a:solidFill>
              </a:rPr>
              <a:t>’’Ваш уређај је заражен’’ </a:t>
            </a:r>
            <a:r>
              <a:rPr lang="sr-Cyrl-RS" sz="1600" dirty="0"/>
              <a:t>кликните да инсталирате антивирус.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280ED-7DFC-47C6-807C-6CC51BF8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836" y="3540126"/>
            <a:ext cx="3810000" cy="311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833A0-68EA-4D75-AFB6-71E2968E23AC}"/>
              </a:ext>
            </a:extLst>
          </p:cNvPr>
          <p:cNvSpPr txBox="1"/>
          <p:nvPr/>
        </p:nvSpPr>
        <p:spPr>
          <a:xfrm>
            <a:off x="7543800" y="3276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483C8-6C69-4288-A361-951CBBB1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8" y="3788229"/>
            <a:ext cx="3564065" cy="3027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45CC0-F2DB-4DF7-9045-5F876314D420}"/>
              </a:ext>
            </a:extLst>
          </p:cNvPr>
          <p:cNvSpPr txBox="1"/>
          <p:nvPr/>
        </p:nvSpPr>
        <p:spPr>
          <a:xfrm>
            <a:off x="11787673" y="6489034"/>
            <a:ext cx="40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0787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539</TotalTime>
  <Words>1167</Words>
  <Application>Microsoft Office PowerPoint</Application>
  <PresentationFormat>Widescreen</PresentationFormat>
  <Paragraphs>72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Whitney</vt:lpstr>
      <vt:lpstr>Tw Cen MT</vt:lpstr>
      <vt:lpstr>Circuit</vt:lpstr>
      <vt:lpstr>Социјални инжињеринг </vt:lpstr>
      <vt:lpstr>Садржај</vt:lpstr>
      <vt:lpstr>Социјални инжењеринг</vt:lpstr>
      <vt:lpstr>Напади социјалног инжењеринга</vt:lpstr>
      <vt:lpstr>phisHing</vt:lpstr>
      <vt:lpstr>SPEAR PHISHING</vt:lpstr>
      <vt:lpstr>BAITING</vt:lpstr>
      <vt:lpstr>PRETEXTING</vt:lpstr>
      <vt:lpstr>SCAREWARE</vt:lpstr>
      <vt:lpstr>TAILGATING</vt:lpstr>
      <vt:lpstr>Catfishing &amp; baiting</vt:lpstr>
      <vt:lpstr>литература</vt:lpstr>
      <vt:lpstr>Biografija</vt:lpstr>
      <vt:lpstr>Закључак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Социјални инжињеринг </dc:title>
  <dc:creator>Markoni</dc:creator>
  <cp:lastModifiedBy>Светлана Ерцег</cp:lastModifiedBy>
  <cp:revision>12</cp:revision>
  <dcterms:created xsi:type="dcterms:W3CDTF">2021-10-20T13:58:26Z</dcterms:created>
  <dcterms:modified xsi:type="dcterms:W3CDTF">2021-11-27T14:25:15Z</dcterms:modified>
</cp:coreProperties>
</file>