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6858000" cx="12192000"/>
  <p:notesSz cx="6858000" cy="9144000"/>
  <p:embeddedFontLst>
    <p:embeddedFont>
      <p:font typeface="Gill Sans"/>
      <p:regular r:id="rId56"/>
      <p:bold r:id="rId57"/>
    </p:embeddedFont>
    <p:embeddedFont>
      <p:font typeface="Century Gothic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schemas.openxmlformats.org/officeDocument/2006/relationships/font" Target="fonts/CenturyGothic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enturyGothic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GillSans-bold.fntdata"/><Relationship Id="rId12" Type="http://schemas.openxmlformats.org/officeDocument/2006/relationships/slide" Target="slides/slide7.xml"/><Relationship Id="rId56" Type="http://schemas.openxmlformats.org/officeDocument/2006/relationships/font" Target="fonts/GillSans-regular.fntdata"/><Relationship Id="rId15" Type="http://schemas.openxmlformats.org/officeDocument/2006/relationships/slide" Target="slides/slide10.xml"/><Relationship Id="rId59" Type="http://schemas.openxmlformats.org/officeDocument/2006/relationships/font" Target="fonts/CenturyGothic-bold.fntdata"/><Relationship Id="rId14" Type="http://schemas.openxmlformats.org/officeDocument/2006/relationships/slide" Target="slides/slide9.xml"/><Relationship Id="rId58" Type="http://schemas.openxmlformats.org/officeDocument/2006/relationships/font" Target="fonts/CenturyGothic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9-19T18:38:50.568">
    <p:pos x="6000" y="0"/>
    <p:text>-Jovisic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8" name="Google Shape;28;p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5" name="Google Shape;35;p2"/>
          <p:cNvSpPr txBox="1"/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2"/>
          <p:cNvSpPr txBox="1"/>
          <p:nvPr>
            <p:ph idx="10" type="dt"/>
          </p:nvPr>
        </p:nvSpPr>
        <p:spPr>
          <a:xfrm rot="5400000">
            <a:off x="10089390" y="179222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"/>
          <p:cNvSpPr txBox="1"/>
          <p:nvPr>
            <p:ph idx="11" type="ftr"/>
          </p:nvPr>
        </p:nvSpPr>
        <p:spPr>
          <a:xfrm rot="5400000">
            <a:off x="8959592" y="322682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"/>
          <p:cNvSpPr txBox="1"/>
          <p:nvPr>
            <p:ph idx="12" type="sldNum"/>
          </p:nvPr>
        </p:nvSpPr>
        <p:spPr>
          <a:xfrm>
            <a:off x="10351008" y="292608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5" name="Google Shape;115;p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3" name="Google Shape;123;p11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25" name="Google Shape;125;p11"/>
          <p:cNvSpPr txBox="1"/>
          <p:nvPr>
            <p:ph type="title"/>
          </p:nvPr>
        </p:nvSpPr>
        <p:spPr>
          <a:xfrm>
            <a:off x="1153907" y="1693332"/>
            <a:ext cx="3860260" cy="17356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1"/>
          <p:cNvSpPr/>
          <p:nvPr>
            <p:ph idx="2" type="pic"/>
          </p:nvPr>
        </p:nvSpPr>
        <p:spPr>
          <a:xfrm>
            <a:off x="6547870" y="1143000"/>
            <a:ext cx="3227193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7" name="Google Shape;127;p11"/>
          <p:cNvSpPr txBox="1"/>
          <p:nvPr>
            <p:ph idx="1" type="body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8" name="Google Shape;128;p11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1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34" name="Google Shape;134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2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2" name="Google Shape;142;p1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3" name="Google Shape;143;p12"/>
          <p:cNvSpPr txBox="1"/>
          <p:nvPr>
            <p:ph type="title"/>
          </p:nvPr>
        </p:nvSpPr>
        <p:spPr>
          <a:xfrm>
            <a:off x="1154956" y="4966674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2"/>
          <p:cNvSpPr/>
          <p:nvPr>
            <p:ph idx="2" type="pic"/>
          </p:nvPr>
        </p:nvSpPr>
        <p:spPr>
          <a:xfrm>
            <a:off x="1154955" y="685800"/>
            <a:ext cx="8825658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45" name="Google Shape;145;p12"/>
          <p:cNvSpPr txBox="1"/>
          <p:nvPr>
            <p:ph idx="1" type="body"/>
          </p:nvPr>
        </p:nvSpPr>
        <p:spPr>
          <a:xfrm>
            <a:off x="1154956" y="553666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46" name="Google Shape;146;p12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2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 showMasterSp="0">
  <p:cSld name="Title and Caption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2" name="Google Shape;152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0" name="Google Shape;160;p13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1" name="Google Shape;161;p13"/>
          <p:cNvSpPr txBox="1"/>
          <p:nvPr>
            <p:ph type="title"/>
          </p:nvPr>
        </p:nvSpPr>
        <p:spPr>
          <a:xfrm>
            <a:off x="1154954" y="1063416"/>
            <a:ext cx="8825659" cy="13797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3"/>
          <p:cNvSpPr txBox="1"/>
          <p:nvPr>
            <p:ph idx="1" type="body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63" name="Google Shape;163;p13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3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 showMasterSp="0">
  <p:cSld name="Quote with Caption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4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69" name="Google Shape;169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7" name="Google Shape;177;p14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8" name="Google Shape;178;p14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79" name="Google Shape;179;p14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80" name="Google Shape;180;p14"/>
          <p:cNvSpPr txBox="1"/>
          <p:nvPr>
            <p:ph type="title"/>
          </p:nvPr>
        </p:nvSpPr>
        <p:spPr>
          <a:xfrm>
            <a:off x="1581878" y="980517"/>
            <a:ext cx="8453906" cy="2698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4"/>
          <p:cNvSpPr txBox="1"/>
          <p:nvPr>
            <p:ph idx="1" type="body"/>
          </p:nvPr>
        </p:nvSpPr>
        <p:spPr>
          <a:xfrm>
            <a:off x="1945945" y="3678766"/>
            <a:ext cx="7725772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82" name="Google Shape;182;p14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83" name="Google Shape;183;p14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4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 showMasterSp="0">
  <p:cSld name="Name Card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89" name="Google Shape;189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7" name="Google Shape;197;p1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98" name="Google Shape;198;p15"/>
          <p:cNvSpPr txBox="1"/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5"/>
          <p:cNvSpPr txBox="1"/>
          <p:nvPr>
            <p:ph idx="1" type="body"/>
          </p:nvPr>
        </p:nvSpPr>
        <p:spPr>
          <a:xfrm>
            <a:off x="1154954" y="5033068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0" name="Google Shape;200;p15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5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6"/>
          <p:cNvSpPr txBox="1"/>
          <p:nvPr>
            <p:ph idx="1" type="body"/>
          </p:nvPr>
        </p:nvSpPr>
        <p:spPr>
          <a:xfrm>
            <a:off x="1154954" y="2617299"/>
            <a:ext cx="312916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7" name="Google Shape;207;p16"/>
          <p:cNvSpPr txBox="1"/>
          <p:nvPr>
            <p:ph idx="2" type="body"/>
          </p:nvPr>
        </p:nvSpPr>
        <p:spPr>
          <a:xfrm>
            <a:off x="1154954" y="3193561"/>
            <a:ext cx="3129168" cy="2833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08" name="Google Shape;208;p16"/>
          <p:cNvSpPr txBox="1"/>
          <p:nvPr>
            <p:ph idx="3" type="body"/>
          </p:nvPr>
        </p:nvSpPr>
        <p:spPr>
          <a:xfrm>
            <a:off x="4512721" y="2603502"/>
            <a:ext cx="314538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9" name="Google Shape;209;p16"/>
          <p:cNvSpPr txBox="1"/>
          <p:nvPr>
            <p:ph idx="4" type="body"/>
          </p:nvPr>
        </p:nvSpPr>
        <p:spPr>
          <a:xfrm>
            <a:off x="4512721" y="3193561"/>
            <a:ext cx="3145380" cy="2833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0" name="Google Shape;210;p16"/>
          <p:cNvSpPr txBox="1"/>
          <p:nvPr>
            <p:ph idx="5" type="body"/>
          </p:nvPr>
        </p:nvSpPr>
        <p:spPr>
          <a:xfrm>
            <a:off x="7886700" y="2617299"/>
            <a:ext cx="3161029" cy="5762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1" name="Google Shape;211;p16"/>
          <p:cNvSpPr txBox="1"/>
          <p:nvPr>
            <p:ph idx="6" type="body"/>
          </p:nvPr>
        </p:nvSpPr>
        <p:spPr>
          <a:xfrm>
            <a:off x="7886700" y="3193561"/>
            <a:ext cx="3164719" cy="2833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12" name="Google Shape;212;p16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784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3" name="Google Shape;213;p16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784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16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6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7"/>
          <p:cNvSpPr txBox="1"/>
          <p:nvPr>
            <p:ph idx="1" type="body"/>
          </p:nvPr>
        </p:nvSpPr>
        <p:spPr>
          <a:xfrm>
            <a:off x="1154952" y="4532845"/>
            <a:ext cx="30504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20" name="Google Shape;220;p17"/>
          <p:cNvSpPr/>
          <p:nvPr>
            <p:ph idx="2" type="pic"/>
          </p:nvPr>
        </p:nvSpPr>
        <p:spPr>
          <a:xfrm>
            <a:off x="1334552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21" name="Google Shape;221;p17"/>
          <p:cNvSpPr txBox="1"/>
          <p:nvPr>
            <p:ph idx="3" type="body"/>
          </p:nvPr>
        </p:nvSpPr>
        <p:spPr>
          <a:xfrm>
            <a:off x="1154953" y="5109107"/>
            <a:ext cx="3050437" cy="917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22" name="Google Shape;222;p17"/>
          <p:cNvSpPr txBox="1"/>
          <p:nvPr>
            <p:ph idx="4" type="body"/>
          </p:nvPr>
        </p:nvSpPr>
        <p:spPr>
          <a:xfrm>
            <a:off x="4572537" y="4532846"/>
            <a:ext cx="3046766" cy="6511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23" name="Google Shape;223;p17"/>
          <p:cNvSpPr/>
          <p:nvPr>
            <p:ph idx="5" type="pic"/>
          </p:nvPr>
        </p:nvSpPr>
        <p:spPr>
          <a:xfrm>
            <a:off x="4748463" y="2603500"/>
            <a:ext cx="2691241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24" name="Google Shape;224;p17"/>
          <p:cNvSpPr txBox="1"/>
          <p:nvPr>
            <p:ph idx="6" type="body"/>
          </p:nvPr>
        </p:nvSpPr>
        <p:spPr>
          <a:xfrm>
            <a:off x="4568865" y="5184002"/>
            <a:ext cx="3050438" cy="843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25" name="Google Shape;225;p17"/>
          <p:cNvSpPr txBox="1"/>
          <p:nvPr>
            <p:ph idx="7" type="body"/>
          </p:nvPr>
        </p:nvSpPr>
        <p:spPr>
          <a:xfrm>
            <a:off x="7983434" y="4532847"/>
            <a:ext cx="3050438" cy="651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26" name="Google Shape;226;p17"/>
          <p:cNvSpPr/>
          <p:nvPr>
            <p:ph idx="8" type="pic"/>
          </p:nvPr>
        </p:nvSpPr>
        <p:spPr>
          <a:xfrm>
            <a:off x="8163031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27" name="Google Shape;227;p17"/>
          <p:cNvSpPr txBox="1"/>
          <p:nvPr>
            <p:ph idx="9" type="body"/>
          </p:nvPr>
        </p:nvSpPr>
        <p:spPr>
          <a:xfrm>
            <a:off x="7983434" y="5184001"/>
            <a:ext cx="3050437" cy="843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28" name="Google Shape;228;p17"/>
          <p:cNvCxnSpPr/>
          <p:nvPr/>
        </p:nvCxnSpPr>
        <p:spPr>
          <a:xfrm>
            <a:off x="4388153" y="2603500"/>
            <a:ext cx="0" cy="3517594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p17"/>
          <p:cNvCxnSpPr/>
          <p:nvPr/>
        </p:nvCxnSpPr>
        <p:spPr>
          <a:xfrm>
            <a:off x="7801905" y="2603500"/>
            <a:ext cx="0" cy="34925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p17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17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154953" y="973668"/>
            <a:ext cx="8825660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 rot="5400000">
            <a:off x="3827511" y="-69056"/>
            <a:ext cx="3416300" cy="8761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36" name="Google Shape;236;p18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8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0" name="Google Shape;250;p1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51" name="Google Shape;251;p19"/>
          <p:cNvSpPr txBox="1"/>
          <p:nvPr>
            <p:ph type="title"/>
          </p:nvPr>
        </p:nvSpPr>
        <p:spPr>
          <a:xfrm rot="5400000">
            <a:off x="6909428" y="2945796"/>
            <a:ext cx="4748589" cy="14139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19"/>
          <p:cNvSpPr txBox="1"/>
          <p:nvPr>
            <p:ph idx="1" type="body"/>
          </p:nvPr>
        </p:nvSpPr>
        <p:spPr>
          <a:xfrm rot="5400000">
            <a:off x="1904432" y="528990"/>
            <a:ext cx="4748590" cy="6247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53" name="Google Shape;253;p19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19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1" type="body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>
  <p:cSld name="Title, Conte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57" name="Google Shape;57;p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6" name="Google Shape;66;p6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7" name="Google Shape;67;p6"/>
          <p:cNvSpPr txBox="1"/>
          <p:nvPr>
            <p:ph type="title"/>
          </p:nvPr>
        </p:nvSpPr>
        <p:spPr>
          <a:xfrm>
            <a:off x="1154956" y="2677645"/>
            <a:ext cx="4351023" cy="2283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" type="body"/>
          </p:nvPr>
        </p:nvSpPr>
        <p:spPr>
          <a:xfrm>
            <a:off x="6895558" y="2677644"/>
            <a:ext cx="3755379" cy="2283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6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2" type="body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"/>
          <p:cNvSpPr txBox="1"/>
          <p:nvPr>
            <p:ph idx="1" type="body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83" name="Google Shape;83;p8"/>
          <p:cNvSpPr txBox="1"/>
          <p:nvPr>
            <p:ph idx="2" type="body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4" name="Google Shape;84;p8"/>
          <p:cNvSpPr txBox="1"/>
          <p:nvPr>
            <p:ph idx="3" type="body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85" name="Google Shape;85;p8"/>
          <p:cNvSpPr txBox="1"/>
          <p:nvPr>
            <p:ph idx="4" type="body"/>
          </p:nvPr>
        </p:nvSpPr>
        <p:spPr>
          <a:xfrm>
            <a:off x="6208710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6" name="Google Shape;86;p8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9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0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96" name="Google Shape;96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5" name="Google Shape;105;p10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06" name="Google Shape;106;p10"/>
          <p:cNvSpPr txBox="1"/>
          <p:nvPr>
            <p:ph type="title"/>
          </p:nvPr>
        </p:nvSpPr>
        <p:spPr>
          <a:xfrm>
            <a:off x="1154954" y="1295400"/>
            <a:ext cx="2793159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5781146" y="1447800"/>
            <a:ext cx="519006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8" name="Google Shape;108;p10"/>
          <p:cNvSpPr txBox="1"/>
          <p:nvPr>
            <p:ph idx="2" type="body"/>
          </p:nvPr>
        </p:nvSpPr>
        <p:spPr>
          <a:xfrm>
            <a:off x="1154955" y="2895600"/>
            <a:ext cx="2793158" cy="3129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9" name="Google Shape;109;p10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0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980"/>
                  </a:srgbClr>
                </a:gs>
                <a:gs pos="36000">
                  <a:srgbClr val="F7F7F7">
                    <a:alpha val="9803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843"/>
                  </a:srgbClr>
                </a:gs>
                <a:gs pos="36000">
                  <a:srgbClr val="F7F7F7">
                    <a:alpha val="7843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666"/>
                  </a:srgbClr>
                </a:gs>
                <a:gs pos="36000">
                  <a:srgbClr val="F7F7F7">
                    <a:alpha val="5882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" name="Google Shape;19;p1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0" name="Google Shape;20;p1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" type="body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" name="Google Shape;23;p1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" name="Google Shape;24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Relationship Id="rId4" Type="http://schemas.openxmlformats.org/officeDocument/2006/relationships/hyperlink" Target="http://www.pametnoibezbedno.gov.rs/" TargetMode="External"/><Relationship Id="rId5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/>
          <p:nvPr>
            <p:ph type="ctrTitle"/>
          </p:nvPr>
        </p:nvSpPr>
        <p:spPr>
          <a:xfrm>
            <a:off x="1159983" y="1670242"/>
            <a:ext cx="8446245" cy="2677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b="0" lang="en-US" sz="3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BEZBEDNOST DECE NA INTERNETU</a:t>
            </a:r>
            <a:b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62" name="Google Shape;262;p20"/>
          <p:cNvSpPr txBox="1"/>
          <p:nvPr>
            <p:ph idx="1" type="subTitle"/>
          </p:nvPr>
        </p:nvSpPr>
        <p:spPr>
          <a:xfrm>
            <a:off x="1154955" y="4777380"/>
            <a:ext cx="10075422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/>
              <a:t>						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/>
          <p:nvPr/>
        </p:nvSpPr>
        <p:spPr>
          <a:xfrm>
            <a:off x="622570" y="507925"/>
            <a:ext cx="9764443" cy="468481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Promenjen je način ponašanja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4336" y="2583743"/>
            <a:ext cx="4003328" cy="400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/>
          <p:nvPr/>
        </p:nvSpPr>
        <p:spPr>
          <a:xfrm>
            <a:off x="532557" y="624762"/>
            <a:ext cx="9685101" cy="468481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Promenjeno je funkcionisanje društ(a)va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0483" y="2493156"/>
            <a:ext cx="4080506" cy="408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/>
        </p:nvSpPr>
        <p:spPr>
          <a:xfrm>
            <a:off x="603115" y="645065"/>
            <a:ext cx="9827007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Kakvo je današnje vreme?</a:t>
            </a:r>
            <a:endParaRPr/>
          </a:p>
        </p:txBody>
      </p:sp>
      <p:pic>
        <p:nvPicPr>
          <p:cNvPr descr="12278164_10153204533752548_1154691875_n.jpg" id="332" name="Google Shape;33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3958" y="2398853"/>
            <a:ext cx="4124083" cy="4124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2"/>
          <p:cNvSpPr txBox="1"/>
          <p:nvPr>
            <p:ph type="title"/>
          </p:nvPr>
        </p:nvSpPr>
        <p:spPr>
          <a:xfrm>
            <a:off x="845126" y="387927"/>
            <a:ext cx="1026202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Društvene mreže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2"/>
          <p:cNvSpPr txBox="1"/>
          <p:nvPr>
            <p:ph idx="4294967295" type="body"/>
          </p:nvPr>
        </p:nvSpPr>
        <p:spPr>
          <a:xfrm>
            <a:off x="484908" y="2434937"/>
            <a:ext cx="11222183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Danas deca ne prave razliku između stvarnog života i online života. </a:t>
            </a:r>
            <a:endParaRPr/>
          </a:p>
          <a:p>
            <a:pPr indent="-342900" lvl="0" marL="34290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Ona retko koriste sajtove namenjene deci, ali vrlo često koriste društvene mreže dizajnirane za odrasle kao što su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Facebook, Instagram, Twitter, Youtube, Pinterest, Snapchat, Viber, Whatsapp…</a:t>
            </a:r>
            <a:endParaRPr/>
          </a:p>
          <a:p>
            <a:pPr indent="-342900" lvl="0" marL="34290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Biti na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 Instagramu i  Snapchat-u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“obavezno” je kod svih školaraca uzrasta od 5-og razreda, a i mlađih. </a:t>
            </a:r>
            <a:endParaRPr/>
          </a:p>
          <a:p>
            <a:pPr indent="-342900" lvl="0" marL="34290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Na društvenim mrežama provode nekoliko sati dnevno. Druženje sa drugarima iz škole je, takođe, preko društvenih mreža.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Koje god sajtove koriste, deca i roditelji treba da shvate da sve ove veb stranice može da vidi svako ko ima pristup Internetu.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3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Greške koje deca prave na društvenim mrežama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1141063" y="1991840"/>
            <a:ext cx="10681144" cy="433107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Takmiče se ko ima više “prijatelja” na mreži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Kontaktiraju sa osobama koje ne poznaju lično - u stvarnom životu.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 znaju da na pravilan način štite svoje profile i podatke na njima (šifra, podešavanje naloga)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Ostavljaju svoje lične podatke i podatke o svojoj porodici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Stavljaju svoje i fotografije svojih prijatelja na internet, pri čemu ih nisu zaštitili i fotografije može da vidi i preuzme bilo ko na planeti ko koristi internet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Koriste društvene mreže za šikaniranje vršnjaka (vršnjačko nasilje)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Nisu svesni posledica zloupotrebe interneta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0" y="0"/>
            <a:ext cx="12192000" cy="6851702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4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Društvene mreže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4"/>
          <p:cNvSpPr txBox="1"/>
          <p:nvPr>
            <p:ph idx="4294967295" type="body"/>
          </p:nvPr>
        </p:nvSpPr>
        <p:spPr>
          <a:xfrm>
            <a:off x="183075" y="4072888"/>
            <a:ext cx="11825250" cy="2420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Rezultati istraživanja koje je sproveo Save the Children: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78,7 odsto dece deli lične fotografije na društvenim mrežama, a 43,2 odsto njih 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fotograf</a:t>
            </a: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ije svojih drugara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Informaciju o tome u koju školu ide podeli 43,2 odsto, a adresu otkrije 23,5 odsto dece.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Svako drugo dete prima poruke od osobe koju ne poznaje, svako četvrto odgovara na pitanja nepoznatih, a svako deseto ode na upoznavanje sa nekim koga je upoznalo putem društvenih mreža.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Šta im ovo znači?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5"/>
          <p:cNvSpPr txBox="1"/>
          <p:nvPr/>
        </p:nvSpPr>
        <p:spPr>
          <a:xfrm>
            <a:off x="844887" y="22827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9000"/>
          </a:bodyPr>
          <a:lstStyle/>
          <a:p>
            <a:pPr indent="0" lvl="0" marL="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LOL 					(Laugh Out Loud) 					Smejem se na sav glas</a:t>
            </a:r>
            <a:endParaRPr/>
          </a:p>
          <a:p>
            <a:pPr indent="0" lvl="0" marL="360" marR="0" rtl="0" algn="l">
              <a:lnSpc>
                <a:spcPct val="100000"/>
              </a:lnSpc>
              <a:spcBef>
                <a:spcPts val="56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BRB 					(Be Right Back) 					Odmah se vraćam</a:t>
            </a:r>
            <a:endParaRPr/>
          </a:p>
          <a:p>
            <a:pPr indent="0" lvl="0" marL="360" marR="0" rtl="0" algn="l">
              <a:lnSpc>
                <a:spcPct val="100000"/>
              </a:lnSpc>
              <a:spcBef>
                <a:spcPts val="56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OMG 					(Oh My God) 						O moj Bože</a:t>
            </a:r>
            <a:endParaRPr/>
          </a:p>
          <a:p>
            <a:pPr indent="0" lvl="0" marL="360" marR="0" rtl="0" algn="l">
              <a:lnSpc>
                <a:spcPct val="100000"/>
              </a:lnSpc>
              <a:spcBef>
                <a:spcPts val="56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BTW 					(By The Way) 						Usput</a:t>
            </a:r>
            <a:endParaRPr b="0" sz="17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60" marR="0" rtl="0" algn="l">
              <a:lnSpc>
                <a:spcPct val="100000"/>
              </a:lnSpc>
              <a:spcBef>
                <a:spcPts val="56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BFF 					(Best Friends Forever) 				Najbolji prijatelji zauvek</a:t>
            </a:r>
            <a:endParaRPr/>
          </a:p>
          <a:p>
            <a:pPr indent="0" lvl="0" marL="36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IDK 						(I don't know)  					Ne znam</a:t>
            </a:r>
            <a:endParaRPr/>
          </a:p>
          <a:p>
            <a:pPr indent="0" lvl="0" marL="36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H8 						(Hate) 							Mrzim</a:t>
            </a:r>
            <a:endParaRPr/>
          </a:p>
          <a:p>
            <a:pPr indent="0" lvl="0" marL="36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THX 					(Thanks) 							Hvala</a:t>
            </a:r>
            <a:endParaRPr/>
          </a:p>
          <a:p>
            <a:pPr indent="0" lvl="0" marL="36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TTYL 					(Talk to you later) 					Čujemo se kasnije</a:t>
            </a:r>
            <a:endParaRPr/>
          </a:p>
          <a:p>
            <a:pPr indent="0" lvl="0" marL="36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PIR 						(Parents in room) 					Roditelji u sobi</a:t>
            </a:r>
            <a:endParaRPr/>
          </a:p>
          <a:p>
            <a:pPr indent="0" lvl="0" marL="36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lang="en-US" sz="17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PRW					(Parents are watching) 				Roditelji posmatraju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/>
          <p:nvPr>
            <p:ph type="ctrTitle"/>
          </p:nvPr>
        </p:nvSpPr>
        <p:spPr>
          <a:xfrm>
            <a:off x="1154955" y="1448569"/>
            <a:ext cx="8446245" cy="2677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</a:pPr>
            <a:br>
              <a:rPr lang="en-US" sz="3400">
                <a:latin typeface="Arial"/>
                <a:ea typeface="Arial"/>
                <a:cs typeface="Arial"/>
                <a:sym typeface="Arial"/>
              </a:rPr>
            </a:br>
            <a:r>
              <a:rPr lang="en-US" sz="3400">
                <a:latin typeface="Arial"/>
                <a:ea typeface="Arial"/>
                <a:cs typeface="Arial"/>
                <a:sym typeface="Arial"/>
              </a:rPr>
              <a:t>Digitalno nasilje</a:t>
            </a:r>
            <a:br>
              <a:rPr lang="en-US" sz="3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7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Digitalno nasilje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7"/>
          <p:cNvSpPr/>
          <p:nvPr/>
        </p:nvSpPr>
        <p:spPr>
          <a:xfrm>
            <a:off x="1005840" y="1897380"/>
            <a:ext cx="5200087" cy="4278094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Elektronsko (digitalno) nasilje i zlostavljanje je zloupotreba informacionih tehnologija koja može da ima za posledicu povredu druge ličnosti i ugrožavanje dostojanstva i ostvaruje se slanjem poruka elektronskom poštom, SMS-om, MMS-om, putem veb-sajta (web site), četovanjem, uključivanjem u forume, društvene mreže i slično.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3" name="Google Shape;37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7099" y="2420305"/>
            <a:ext cx="5374313" cy="3224233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8"/>
          <p:cNvSpPr txBox="1"/>
          <p:nvPr/>
        </p:nvSpPr>
        <p:spPr>
          <a:xfrm>
            <a:off x="1322033" y="1542342"/>
            <a:ext cx="5461511" cy="5016758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Digitalno nasilje je kompleksno - često podrzumeva fuziju svih oblika zlostavljanja deteta od eksploatacije dece, verbalnog, emocioanlnog i seksulanog zlostavljanja i na kraju fizičke torture.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Specifičnost ove vrste nasilja je ogromna publika koja može da prati proces zlostavljanja, kao i permanentnost zlostavljanja jer tragovi nasilja zauvek ostaju na internetu.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0349" y="2557063"/>
            <a:ext cx="4752305" cy="3326614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1" name="Google Shape;381;p38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Digitalno nasilje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1"/>
          <p:cNvSpPr txBox="1"/>
          <p:nvPr/>
        </p:nvSpPr>
        <p:spPr>
          <a:xfrm>
            <a:off x="9218194" y="404152"/>
            <a:ext cx="17678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Svi su tu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9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Digitalno nasilje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9"/>
          <p:cNvSpPr/>
          <p:nvPr/>
        </p:nvSpPr>
        <p:spPr>
          <a:xfrm>
            <a:off x="1120012" y="2739762"/>
            <a:ext cx="4975988" cy="3939540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Specifičnost digitalnog nasilja - stalna dostupnost žrtve.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Osobe koje koriste internet mogu biti izložene digitalnom nasilju u bilo koje vreme (24/7) i na bilo kom mestu (ne osećaju se sigurno ni u vlastitom domu), čak i onda kada ne koriste internet.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9" name="Google Shape;38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5199" y="2293165"/>
            <a:ext cx="5627713" cy="3502902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8466"/>
            <a:ext cx="12192000" cy="696646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0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Digitalno nasilje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0"/>
          <p:cNvSpPr/>
          <p:nvPr/>
        </p:nvSpPr>
        <p:spPr>
          <a:xfrm>
            <a:off x="0" y="3943082"/>
            <a:ext cx="10782554" cy="2908489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Informacije se šire velikom brzinom, pa se broj osoba koje su uključene u digitalno nasilje – direktno (‘kačenjem‘, ‚lajkovanjem‘, ‚šerovanjem‘ komentara ili fotografija) ili indirektno (posmatranjem ili svedočenjem), za vrlo kratko vreme može značajno i nekontrolisano povećati.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Kada se jednom postave na internet, zlonamerne informacije teško je uništiti i mogu se, po potrebi, ponovo zloupotrebiti, što svaki put dovodi do novog povređivanja žrtve (reviktimizacija žrtve).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endParaRPr sz="1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673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1"/>
          <p:cNvSpPr txBox="1"/>
          <p:nvPr/>
        </p:nvSpPr>
        <p:spPr>
          <a:xfrm>
            <a:off x="707136" y="514351"/>
            <a:ext cx="11165776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Nasilje u realnom i digitalnom svetu – sličnosti i razlike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1"/>
          <p:cNvSpPr txBox="1"/>
          <p:nvPr/>
        </p:nvSpPr>
        <p:spPr>
          <a:xfrm>
            <a:off x="707136" y="2038090"/>
            <a:ext cx="5388864" cy="4170372"/>
          </a:xfrm>
          <a:prstGeom prst="rect">
            <a:avLst/>
          </a:prstGeom>
          <a:solidFill>
            <a:srgbClr val="597CAE"/>
          </a:solidFill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Tradicionalno vršnjačko maltretiranje uvek je bilo ograničeno na određene fizičke sredine (školu, školsko dvorište, mesta gde se deca okupljaju).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 takvoj situaciji žrtva je uvek mogla da ima određenu zonu sigurnosti (kuću, neko drugo okruženje) u kojima nije dostupna nasilniku ili nasilnicima.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93536" y="2380836"/>
            <a:ext cx="5627116" cy="2994433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2"/>
          <p:cNvSpPr txBox="1"/>
          <p:nvPr>
            <p:ph type="ctrTitle"/>
          </p:nvPr>
        </p:nvSpPr>
        <p:spPr>
          <a:xfrm>
            <a:off x="1188246" y="2429255"/>
            <a:ext cx="8446245" cy="13483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</a:pPr>
            <a:r>
              <a:rPr lang="en-US" sz="3400">
                <a:latin typeface="Arial"/>
                <a:ea typeface="Arial"/>
                <a:cs typeface="Arial"/>
                <a:sym typeface="Arial"/>
              </a:rPr>
              <a:t>Vrste digitalnog nasilja</a:t>
            </a:r>
            <a:endParaRPr sz="3400"/>
          </a:p>
        </p:txBody>
      </p:sp>
      <p:sp>
        <p:nvSpPr>
          <p:cNvPr id="413" name="Google Shape;413;p42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3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Vrste digitalnog nasilja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3"/>
          <p:cNvSpPr txBox="1"/>
          <p:nvPr/>
        </p:nvSpPr>
        <p:spPr>
          <a:xfrm>
            <a:off x="1090358" y="2699089"/>
            <a:ext cx="4591114" cy="2853749"/>
          </a:xfrm>
          <a:prstGeom prst="rect">
            <a:avLst/>
          </a:prstGeom>
          <a:solidFill>
            <a:srgbClr val="597CAE"/>
          </a:solidFill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1028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Cyberbulling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1028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Grooming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1028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Sexting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1028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Sextortion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1028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Pornografija</a:t>
            </a:r>
            <a:endParaRPr/>
          </a:p>
          <a:p>
            <a:pPr indent="-285750" lvl="1" marL="1028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 streaming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6381" y="1987548"/>
            <a:ext cx="5956531" cy="3722832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4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Cyberbulling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4"/>
          <p:cNvSpPr txBox="1"/>
          <p:nvPr/>
        </p:nvSpPr>
        <p:spPr>
          <a:xfrm>
            <a:off x="1120012" y="2320856"/>
            <a:ext cx="10752900" cy="342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7CAE"/>
                </a:solidFill>
                <a:latin typeface="Arial"/>
                <a:ea typeface="Arial"/>
                <a:cs typeface="Arial"/>
                <a:sym typeface="Arial"/>
              </a:rPr>
              <a:t>Cyberbullying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 razlikuje od ‘običnog’ zlostavljanja po tome što je na taj način pojedinca moguće zlostavljati 24 sata dnevno, a zlostavljači ujedno vrlo lako mogu sakriti svoj identitet.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Putem interneta i raznih društvenih mreža vrlo lako i brzo mogu širiti uvredljive poruke ili fotografije, a obzirom da je nešto objavljeno na internetu nemoguće izbrisati, postoji mogućnost da se zlostavljački ‘materijali’ uvek ponovno pojave.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673" y="-85344"/>
            <a:ext cx="12277345" cy="694334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5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Cyberbulling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5"/>
          <p:cNvSpPr txBox="1"/>
          <p:nvPr/>
        </p:nvSpPr>
        <p:spPr>
          <a:xfrm>
            <a:off x="1090358" y="2036611"/>
            <a:ext cx="5012786" cy="3961745"/>
          </a:xfrm>
          <a:prstGeom prst="rect">
            <a:avLst/>
          </a:prstGeom>
          <a:solidFill>
            <a:srgbClr val="597CAE"/>
          </a:solidFill>
          <a:ln cap="flat" cmpd="sng" w="9525">
            <a:solidFill>
              <a:srgbClr val="597C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Neki od češćih oblika cyberbullyinga su: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širenje glasina o žrtvi,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pretnje putem SMS poruka ili e-maila,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zlostavljanje putem chata,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slanje pornografskih ili uvredljivih fotografija.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4849" y="1803384"/>
            <a:ext cx="4646317" cy="4488559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1" name="Google Shape;441;p45"/>
          <p:cNvSpPr/>
          <p:nvPr/>
        </p:nvSpPr>
        <p:spPr>
          <a:xfrm>
            <a:off x="9338578" y="6436472"/>
            <a:ext cx="219258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Vodafone global survey, 2016</a:t>
            </a:r>
            <a:endParaRPr i="1" sz="12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6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Grooming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6"/>
          <p:cNvSpPr txBox="1"/>
          <p:nvPr/>
        </p:nvSpPr>
        <p:spPr>
          <a:xfrm>
            <a:off x="1090358" y="2605828"/>
            <a:ext cx="10626154" cy="2992249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7CAE"/>
                </a:solidFill>
                <a:latin typeface="Arial"/>
                <a:ea typeface="Arial"/>
                <a:cs typeface="Arial"/>
                <a:sym typeface="Arial"/>
              </a:rPr>
              <a:t>Grooming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kreiranje odnosa poverenja i emocionalne veze između deteta i odrasle osobe, koristeći digitalne tehnologije za komunikaciju, a s ciljem vrbovanja i iskorištavanja deteta, najčešće u seksualne svrhe.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 ovom procesu dete je često izloženo neželjenim pornografskim sadržajima, koji celo iskustvo čine dodatno traumatičnim.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7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Grooming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>
            <a:off x="1252362" y="3429000"/>
            <a:ext cx="5534804" cy="182269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zlostavljači često su eksperti manipulacije, sposobni da razviju priču u koju će dete/tinejdžer lako poverovati.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7021" y="1816239"/>
            <a:ext cx="4527410" cy="4527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8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Grooming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8"/>
          <p:cNvSpPr txBox="1"/>
          <p:nvPr/>
        </p:nvSpPr>
        <p:spPr>
          <a:xfrm>
            <a:off x="1191501" y="1812518"/>
            <a:ext cx="5197661" cy="4531131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 žele da se dopadnu drugima, da budu voljena i da svoje samopouzdanje ‘hrane’ odnosima, a često i romansama, koji se u današnje vreme odvijaju najčešće na internetu.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 su radoznala, u tinejdžerskom periodu su posebno zainteresovani za seksualne teme i vole da istražuju.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1488" y="2345096"/>
            <a:ext cx="5301424" cy="3295718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Internet in Europe Stats</a:t>
            </a:r>
            <a:endParaRPr/>
          </a:p>
        </p:txBody>
      </p:sp>
      <p:pic>
        <p:nvPicPr>
          <p:cNvPr id="274" name="Google Shape;274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512" y="2382677"/>
            <a:ext cx="8163499" cy="420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9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Grooming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9"/>
          <p:cNvSpPr txBox="1"/>
          <p:nvPr/>
        </p:nvSpPr>
        <p:spPr>
          <a:xfrm>
            <a:off x="981328" y="1343665"/>
            <a:ext cx="10626154" cy="5377517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Grooming najčešće predstavlja fazu u kojoj se dete priprema ili na stvarni seksualni čin s odraslom osobom ili na učešće u proizvodnji dečije erotike ili fotografija seksualnog zlostavljanja dece, pri čemu zlostavljač zloupotrebljava poverenje deteta koje u većini slučajeva ne zna ni u koje će svrhe njegove fotografije ili snimci biti upotrijebljeni niti kakve će to posledice imati po njegov dalji život.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 pripremanja deteta za navedene činove predstavlja vid seksualne zloupotrebe i iskorištavanja deteta, bez obzira na to što još uvek nije došlo do stvarnog fizičkog kontakta između zlostavljača deteta zbog toga što se dete već u toku procesa izlaže neželjenim pornografskim sadržajima koji imaju za cilj da ga ‘odobrovolje i ohrabre’ da se upuste u nešto slično, a zatim i zbog toga što taj proces ima stvarni seksualni kontakt kao epilog.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78" name="Google Shape;47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0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Sexting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0"/>
          <p:cNvSpPr txBox="1"/>
          <p:nvPr/>
        </p:nvSpPr>
        <p:spPr>
          <a:xfrm>
            <a:off x="1090358" y="1497554"/>
            <a:ext cx="10626154" cy="5069740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Reč </a:t>
            </a:r>
            <a:r>
              <a:rPr lang="en-US" sz="2400">
                <a:solidFill>
                  <a:srgbClr val="597CAE"/>
                </a:solidFill>
                <a:latin typeface="Arial"/>
                <a:ea typeface="Arial"/>
                <a:cs typeface="Arial"/>
                <a:sym typeface="Arial"/>
              </a:rPr>
              <a:t>sexting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je kovanica nastala od reči ‘sex‘ i engleskog žargona za slanje SMS poruka ‘texting‘, a odnosi se na slanje obnaženih selfija svom partneru, obično u seksualnom kontekstu.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Ovo je praksa koja je postala popularna među mladima, posebno poslednjih nekoliko godina.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Dok su zaljubljeni, deci/tinejdžerima ovo može izgledati kao sjajan način povezivanja sa svojim dečkom/devojkom.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Ako je osoba na slikama maloletna, posedovanje takvih slika smatra se dečjom pornografijom.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87" name="Google Shape;48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1"/>
          <p:cNvSpPr txBox="1"/>
          <p:nvPr/>
        </p:nvSpPr>
        <p:spPr>
          <a:xfrm>
            <a:off x="1090358" y="514351"/>
            <a:ext cx="10782554" cy="692497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Sexting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1"/>
          <p:cNvSpPr txBox="1"/>
          <p:nvPr/>
        </p:nvSpPr>
        <p:spPr>
          <a:xfrm>
            <a:off x="1090358" y="1882274"/>
            <a:ext cx="5298250" cy="4300299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Najveća opasnost i rizici sextinga su u tome što poruke takvog sadržaja obično šalju tinejdžeri jedni drugima, ne uviđajući posledice ovakvih dela.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Razmena fotografija ili poruka sa seksualnim sadržajem može da deluje kao bezazleno flertovanje ili zabava, ali, za mlade, seksting ima ozbiljne društvene i pravne posledice.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496" name="Google Shape;49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1488" y="2433332"/>
            <a:ext cx="5298250" cy="2857288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2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Sextortion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2"/>
          <p:cNvSpPr txBox="1"/>
          <p:nvPr/>
        </p:nvSpPr>
        <p:spPr>
          <a:xfrm>
            <a:off x="1010949" y="1099126"/>
            <a:ext cx="10626154" cy="617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7CAE"/>
                </a:solidFill>
                <a:latin typeface="Arial"/>
                <a:ea typeface="Arial"/>
                <a:cs typeface="Arial"/>
                <a:sym typeface="Arial"/>
              </a:rPr>
              <a:t>Sextortion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je oblik seksualnog iskorištavanja i iznuđivanja seksualnih usluga od žrtve.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Najčešći oblik je ucena i pretnja privatnim fotografijama i/ili informacijama.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Najčešći izvor tih sredstava ucene su društveni mediji i deljenje privatnih informacija i fotografija u online dopisivanjima.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Ovaj oblik seksualnog iskorištavanja primenjuje se kao oblik nefizičke prisile da se prvenstveno iznudi seksualna usluga od žrtve.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Sextortion se odnosi na široku kategoriju seksualnog iskorištavanja u kojem je zloupotreba moći sredstvo prisile, kao i kategorija seksualnog iskorištavanja u kojem se preti objavom seksualnih slika ili informacija koje kao takve postaju način prisile.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505" name="Google Shape;50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3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Sextortion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3"/>
          <p:cNvSpPr txBox="1"/>
          <p:nvPr/>
        </p:nvSpPr>
        <p:spPr>
          <a:xfrm>
            <a:off x="1108643" y="1571433"/>
            <a:ext cx="5372992" cy="4792741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Sextortion karakteriše neravnoteža moći između nasilnika i žrtve, koju počinilac koristi da prisili ili natera žrtvu da pristane na zahteve seksualne prirode ili finansijske iznude od strane agresora.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Često zlostavljač traži nove fotografije, kompromitirajuće video materijale i fotografije koje će kasnije pretvoriti u pornografski sadržaj.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1130" y="1965346"/>
            <a:ext cx="4981782" cy="3362898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673" y="-292608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4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Pornografija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4"/>
          <p:cNvSpPr txBox="1"/>
          <p:nvPr/>
        </p:nvSpPr>
        <p:spPr>
          <a:xfrm>
            <a:off x="1219526" y="1502392"/>
            <a:ext cx="5406561" cy="540829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Jedna od osam pretraga na Internetu je erotskog sadržaja;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79 odsto mladih neprimereni erotski sadržaj na Intrenetu gleda kod kuće;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grupni seks na internetu, pre osamnaeste godine gledalo je 83 odsto dečaka i 57 odsto devojčica.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Istraživanje Republičkog zavoda za sport i medicinu sporta Republike Srbije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7521" y="2254752"/>
            <a:ext cx="4949951" cy="2967878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5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Pornografija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5"/>
          <p:cNvSpPr txBox="1"/>
          <p:nvPr/>
        </p:nvSpPr>
        <p:spPr>
          <a:xfrm>
            <a:off x="1090358" y="1256062"/>
            <a:ext cx="6548458" cy="5946904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Statistika pokazuje da 53% ispitanih dečaka veruje da je pornografija realna, dok je procenat devojčica manji i iznosi 39%.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Izloženost pornografiji dece do 14 godina pokazuje da je njih 9 od 10 ispitanih bilo u kontaktu sa pornografskim sadržajem.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Četvrtina dece koja se susrela sa pornografskim sadržajem čula je za to od druge dece, dok je trećina njih naišla slučajno.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Većina roditelja koji koriste roditeljski nadzor smatra da su filteri jako korisne aplikacije.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*Izvor: </a:t>
            </a: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www.pametnoibezbedno.gov.rs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Ministarstvo trgovine, turizma i telekomunikacija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05201" y="2144365"/>
            <a:ext cx="4067711" cy="3440980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6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 Streaming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6"/>
          <p:cNvSpPr txBox="1"/>
          <p:nvPr/>
        </p:nvSpPr>
        <p:spPr>
          <a:xfrm>
            <a:off x="1090358" y="2402235"/>
            <a:ext cx="10681844" cy="36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97C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7CAE"/>
                </a:solidFill>
                <a:latin typeface="Arial"/>
                <a:ea typeface="Arial"/>
                <a:cs typeface="Arial"/>
                <a:sym typeface="Arial"/>
              </a:rPr>
              <a:t>Live streaming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seksualnog zlostavljanja dece je radnja koja se odvija u realnom vremenu i nastaje kada je dete prisiljeno da se pojavi pred web-kamerom i da se uključi u seksualno eksplicitno ponašanje ili da bude podvrgnuto seksualnom zlostavljanju.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Ovi događaji se putem interneta prenose do počinioca ili kupca koji je platio i koji gleda ili traži određenu vrstu zlostavljanja koju bi gledao u realnom vremenu.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/>
          </a:p>
        </p:txBody>
      </p:sp>
      <p:pic>
        <p:nvPicPr>
          <p:cNvPr id="541" name="Google Shape;54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57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 Streaming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7"/>
          <p:cNvSpPr txBox="1"/>
          <p:nvPr/>
        </p:nvSpPr>
        <p:spPr>
          <a:xfrm>
            <a:off x="1090358" y="2759437"/>
            <a:ext cx="5393569" cy="2992249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Često su u ovaj oblik zlostavljanja uključeni članovi porodice ili uže zajednice deteta koji ga prisiljavaju da nastupi pred web-kamerom i komuniciraju sa potencijalnim kupcima.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4320" y="5704585"/>
            <a:ext cx="639064" cy="63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2583" y="1858462"/>
            <a:ext cx="4999810" cy="3749857"/>
          </a:xfrm>
          <a:prstGeom prst="rect">
            <a:avLst/>
          </a:prstGeom>
          <a:noFill/>
          <a:ln cap="flat" cmpd="sng" w="9525">
            <a:solidFill>
              <a:srgbClr val="597CA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8"/>
          <p:cNvSpPr/>
          <p:nvPr/>
        </p:nvSpPr>
        <p:spPr>
          <a:xfrm>
            <a:off x="524256" y="2565548"/>
            <a:ext cx="11436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8"/>
          <p:cNvSpPr txBox="1"/>
          <p:nvPr>
            <p:ph type="title"/>
          </p:nvPr>
        </p:nvSpPr>
        <p:spPr>
          <a:xfrm>
            <a:off x="436816" y="514351"/>
            <a:ext cx="11436096" cy="1245176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Procena nivoa nasilja, zlostavljanja i zanemarivanja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Pravilnik o protokolu postupanja u ustanovi u odgovoru na nasilje, zlostavljanje i zanemarivanje </a:t>
            </a:r>
            <a:endParaRPr/>
          </a:p>
        </p:txBody>
      </p:sp>
      <p:sp>
        <p:nvSpPr>
          <p:cNvPr id="559" name="Google Shape;559;p58"/>
          <p:cNvSpPr/>
          <p:nvPr/>
        </p:nvSpPr>
        <p:spPr>
          <a:xfrm>
            <a:off x="577435" y="2888713"/>
            <a:ext cx="11090309" cy="367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Razvrstavanje nasilja, zlostavljanja i zanemarivanja na nivoe ima za cilj </a:t>
            </a: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obezbeđivanje ujednačenog postupanja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(intervenisanja) ustanova u situacijama nasilja i zlostavljanja kada su akteri deca, odnosno učenici (dete - dete, učenik - učenik, dete i učenik - zaposleni).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Isti oblici nasilja, zlostavljanja i zanemarivanja mogu da se pojave na više nivoa, ali se razlikuju u intenzitetu, stepenu rizika, učestalosti, posledicama i učesnicima.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Internet in Europe Stats</a:t>
            </a:r>
            <a:endParaRPr/>
          </a:p>
        </p:txBody>
      </p:sp>
      <p:pic>
        <p:nvPicPr>
          <p:cNvPr id="280" name="Google Shape;280;p2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959" y="1680632"/>
            <a:ext cx="5299113" cy="510880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3"/>
          <p:cNvSpPr txBox="1"/>
          <p:nvPr/>
        </p:nvSpPr>
        <p:spPr>
          <a:xfrm>
            <a:off x="8051470" y="2387596"/>
            <a:ext cx="366947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Internet statistika (jun 2109.) o procentu korisnika interneta u Evropi. Izvučen je deo za region.</a:t>
            </a:r>
            <a:b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Vidi se da je Srbija visokokotirana jer 73,4% stanovništva u Srbiji koristi internet (fiksni i mobilni).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Međutim, u drugoj statističkoj tabeli (nije data) vidi se da svega oko 10% privrednih subjekat akoristi internet u poslovanju i prodaji svojih proizvoda.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Srbija jje druga u Evropi, posle Francuske, u broju otvorenih Fb naloga. Ovo nam govori da nama internet služi, uglavnom, za zabavu.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9"/>
          <p:cNvSpPr/>
          <p:nvPr/>
        </p:nvSpPr>
        <p:spPr>
          <a:xfrm>
            <a:off x="524256" y="2565548"/>
            <a:ext cx="11436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9"/>
          <p:cNvSpPr/>
          <p:nvPr/>
        </p:nvSpPr>
        <p:spPr>
          <a:xfrm>
            <a:off x="630615" y="1796383"/>
            <a:ext cx="11329737" cy="4970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Prvi nivo: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fizičkog nasilja i zlostavljanja su, naročito: udaranje čvrga, guranje, štipanje, grebanje, gađanje, čupanje, ujedanje, saplitanje, šutiranje, prljanje, uništavanje stvari.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psihičkog nasilja i zlostavljanja su, naročito: omalovažavanje, ogovaranje, vređanje, ruganje, nazivanje pogrdnim imenima, psovanje, etiketiranje, imitiranje, "prozivanje".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socijalnog nasilja i zlostavljanja su, naročito: dobacivanje, podsmevanje, isključivanje iz grupe ili zajedničkih aktivnosti, favorizovanje na osnovu različitosti, širenje glasina.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seksualnog nasilja i zlostavljanja su, naročito, neumesno, sa seksualnom porukom: dobacivanje, psovanje, lascivni komentari, širenje priča, etiketiranje, seksualno nedvosmislena gestikulacija.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Oblici nasilja i zlostavljanja zloupotrebom informacionih tehnologija i drugih komunikacionih programa su, naročito: uznemiravajuće pozivanje, slanje uznemiravajućih poruka SMS-om, MMS-om.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59"/>
          <p:cNvSpPr txBox="1"/>
          <p:nvPr>
            <p:ph type="title"/>
          </p:nvPr>
        </p:nvSpPr>
        <p:spPr>
          <a:xfrm>
            <a:off x="436816" y="514351"/>
            <a:ext cx="11436096" cy="1245176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Procena nivoa nasilja, zlostavljanja i zanemarivanja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Pravilnik o protokolu postupanja u ustanovi u odgovoru na nasilje, zlostavljanje i zanemarivanje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60"/>
          <p:cNvSpPr/>
          <p:nvPr/>
        </p:nvSpPr>
        <p:spPr>
          <a:xfrm>
            <a:off x="524256" y="2565548"/>
            <a:ext cx="11436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60"/>
          <p:cNvSpPr/>
          <p:nvPr/>
        </p:nvSpPr>
        <p:spPr>
          <a:xfrm>
            <a:off x="543175" y="1874701"/>
            <a:ext cx="11329737" cy="4970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Drugi nivo: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fizičkog nasilja i zlostavljanja su, naročito: šamaranje, udaranje, gaženje, cepanje odela, "šutke", zatvaranje, pljuvanje, otimanje i uništavanje imovine, izmicanje stolice, čupanje za uši i kosu.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psihičkog nasilja i zlostavljanja su, naročito: ucenjivanje, pretnje, nepravedno kažnjavanje, zabrana komuniciranja, isključivanje, manipulisanje.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socijalnog nasilja i zlostavljanja su, naročito: spletkarenje, uskraćivanje pažnje od strane grupe (ignorisanje), neuključivanje, neprihvatanje, manipulisanje, iskorišćavanje.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seksualnog nasilja i zlostavljanja su, naročito: seksualno dodirivanje, pokazivanje pornografskog materijala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pokazivanje intimnih delova tela, svlačenje.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Oblici nasilja i zlostavljanja zloupotrebom informacionih tehnologija su, naročito: oglašavanje, snimanje i slanje video zapisa, zloupotreba blogova, foruma i četovanja, snimanje kamerom pojedinaca protiv njihove volje, snimanje kamerom nasilnih scena, distribuiranje snimaka i slika.</a:t>
            </a:r>
            <a:endParaRPr/>
          </a:p>
        </p:txBody>
      </p:sp>
      <p:sp>
        <p:nvSpPr>
          <p:cNvPr id="575" name="Google Shape;575;p60"/>
          <p:cNvSpPr txBox="1"/>
          <p:nvPr>
            <p:ph type="title"/>
          </p:nvPr>
        </p:nvSpPr>
        <p:spPr>
          <a:xfrm>
            <a:off x="436816" y="514351"/>
            <a:ext cx="11436096" cy="1245176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Procena nivoa nasilja, zlostavljanja i zanemarivanja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Pravilnik o protokolu postupanja u ustanovi u odgovoru na nasilje, zlostavljanje i zanemarivanje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17121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61"/>
          <p:cNvSpPr/>
          <p:nvPr/>
        </p:nvSpPr>
        <p:spPr>
          <a:xfrm>
            <a:off x="524256" y="2565548"/>
            <a:ext cx="11436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1"/>
          <p:cNvSpPr/>
          <p:nvPr/>
        </p:nvSpPr>
        <p:spPr>
          <a:xfrm>
            <a:off x="524256" y="2348427"/>
            <a:ext cx="11329737" cy="4416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Treći nivo: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fizičkog nasilja i zlostavljanja su, naročito: tuča, davljenje, bacanje, prouzrokovanje opekotina i drugih povreda, uskraćivanje hrane i sna, izlaganje niskim temperaturama, napad oružjem.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psihičkog nasilja i zlostavljanja su, naročito: zastrašivanje, ucenjivanje uz ozbiljnu pretnju, iznuđivanje novca ili stvari, ograničavanje kretanja, navođenje na korišćenje narkotičkih sredstava i psihoaktivnih supstanci, uključivanje u destruktivne grupe i organizacije.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socijalnog nasilja i zlostavljanja su, naročito: pretnje, izolacija, maltretiranje grupe prema pojedincu ili grupi, organizovanje zatvorenih grupa (klanova) koje ima za posledicu povređivanje drugih.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Oblici seksualnog nasilja i zlostavljanja su, naročito: zavođenje od strane učenika i odraslih, podvođenje, zloupotreba položaja, navođenje, iznuđivanje i prinuda na seksualni čin, silovanje, incest.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1"/>
          <p:cNvSpPr txBox="1"/>
          <p:nvPr>
            <p:ph type="title"/>
          </p:nvPr>
        </p:nvSpPr>
        <p:spPr>
          <a:xfrm>
            <a:off x="436816" y="514351"/>
            <a:ext cx="11436096" cy="1245176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Procena nivoa nasilja, zlostavljanja i zanemarivanja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Pravilnik o protokolu postupanja u ustanovi u odgovoru na nasilje, zlostavljanje i zanemarivanje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1" y="-217121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62"/>
          <p:cNvSpPr/>
          <p:nvPr/>
        </p:nvSpPr>
        <p:spPr>
          <a:xfrm>
            <a:off x="524256" y="2565548"/>
            <a:ext cx="11436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62"/>
          <p:cNvSpPr/>
          <p:nvPr/>
        </p:nvSpPr>
        <p:spPr>
          <a:xfrm>
            <a:off x="543175" y="2197019"/>
            <a:ext cx="11329737" cy="46628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Treći nivo: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Oblici nasilja i zlostavljanja zloupotrebom informacionih tehnologija su, naročito: snimanje nasilnih scena, distribuiranje snimaka i slika, dečija pornografija.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 ujednačenog i primerenog postupanja, ustanova u prevenciji i intervenciji na nasilje, zlostavljanje i zanemarivanje, opštim aktom utvrđuje kao lakše povrede obaveza učenika: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ponavljanje nasilnog ponašanja sa prvog nivoa kada vaspitni rad nije delotvoran;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nasilno ponašanje sa drugog nivoa kada pojačani vaspitni rad nije delotvoran.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17C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Nasilno ponašanje sa trećeg nivoa može da bude tretirano kao teža povreda obaveza i kao povreda zabrane utvrđene zakonom, u zavisnosti od okolnosti (posledice, intenzitet, učestalost, učesnici, vreme, mesto, način i dr.), što procenjuju tim za zaštitu i direktor.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17C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62"/>
          <p:cNvSpPr txBox="1"/>
          <p:nvPr>
            <p:ph type="title"/>
          </p:nvPr>
        </p:nvSpPr>
        <p:spPr>
          <a:xfrm>
            <a:off x="436816" y="514351"/>
            <a:ext cx="11436096" cy="1245176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Procena nivoa nasilja, zlostavljanja i zanemarivanja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Pravilnik o protokolu postupanja u ustanovi u odgovoru na nasilje, zlostavljanje i zanemarivanje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63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Kako da prepoznamo da je dete izloženo digitalnom nasilju?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3"/>
          <p:cNvSpPr txBox="1"/>
          <p:nvPr/>
        </p:nvSpPr>
        <p:spPr>
          <a:xfrm>
            <a:off x="1090358" y="2385365"/>
            <a:ext cx="10422769" cy="3823245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 ili mlada osoba koja trpi digitalno nasilje: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pokazuje uznemirenost tokom ili nakon korišćenja interneta;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neočekivano menja navike u vezi sa korišćenjem digitalnih oruđa, opreznija je i primenjuje dodatne mere zaštite;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izbegava druženja sa vršnjacima, deluje odsutno, neraspoložena je, nesigurna i razdražljiva;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nije motivisana za učenje, ima probleme sa koncentracijom, postiže lošiji uspeh u školi;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izbegava školu, učestalo izostaje iz škole jer je ne opaža kao bezbedno mesto;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koristi različite štetne supstance (alkohol, droga);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 različite psihosomatske simptome (glavobolja, mucanje,noćno mokrenje, bolovi u stomaku, naglo mršavljenje ili gojenje, noćne more, samoubilačke misli i drugo).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4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Uloga odraslih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4"/>
          <p:cNvSpPr txBox="1"/>
          <p:nvPr/>
        </p:nvSpPr>
        <p:spPr>
          <a:xfrm>
            <a:off x="1113916" y="2302238"/>
            <a:ext cx="10422769" cy="313074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Razgovarajte sa svojim detetom otvoreno i često, čak i kad ne sumnjate da postoji problem.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Pokažite mu da vam može verovati i da se na vas uvek može osloniti.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Razgovarajte o internetu i ponašanju na društvenim mrežama.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Neka dete razume da ne postoji razlika između ponašanja u stvarnom i virtuelnom svetu – u oba slučaja važi pravilo da druge ljude treba uvažavati i poštovati i prema njima se primereno ponašati, te od njih očekivati isto.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673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5"/>
          <p:cNvSpPr/>
          <p:nvPr/>
        </p:nvSpPr>
        <p:spPr>
          <a:xfrm>
            <a:off x="524256" y="2565548"/>
            <a:ext cx="11436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5"/>
          <p:cNvSpPr txBox="1"/>
          <p:nvPr>
            <p:ph type="title"/>
          </p:nvPr>
        </p:nvSpPr>
        <p:spPr>
          <a:xfrm>
            <a:off x="630615" y="304800"/>
            <a:ext cx="10866441" cy="801481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Otklanjanje posledica digitalnog nasilja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5"/>
          <p:cNvSpPr/>
          <p:nvPr/>
        </p:nvSpPr>
        <p:spPr>
          <a:xfrm>
            <a:off x="663050" y="1883243"/>
            <a:ext cx="5698018" cy="4416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 koje trpi nasilje treba u svakom trenutku nedvosmisleno da zna da mu je pomoć i podrška uvek na raspolaganju.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Treba ohrabriti dcu da razgovaraju sa osobom u koju imaju poverenja, idealno je da je to odrasla osoba (roditelj, nastavnik, školski psiholog/pedagog).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Posavetovati decu kako da sačuvaju digitalne dokaze i da ih predaju nadležnim organima.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Treba im pomoći da prijave nasilje administratorima društvenih mreža na kojima se nasilje dešavalo ili se dešava.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616" name="Google Shape;616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9862" y="2431361"/>
            <a:ext cx="4997194" cy="3320358"/>
          </a:xfrm>
          <a:prstGeom prst="rect">
            <a:avLst/>
          </a:prstGeom>
          <a:noFill/>
          <a:ln cap="flat" cmpd="sng" w="9525">
            <a:solidFill>
              <a:srgbClr val="217C5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6"/>
          <p:cNvSpPr txBox="1"/>
          <p:nvPr/>
        </p:nvSpPr>
        <p:spPr>
          <a:xfrm>
            <a:off x="1090358" y="514351"/>
            <a:ext cx="10782554" cy="584775"/>
          </a:xfrm>
          <a:prstGeom prst="rect">
            <a:avLst/>
          </a:prstGeom>
          <a:solidFill>
            <a:srgbClr val="597C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Uloga odraslih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 txBox="1"/>
          <p:nvPr/>
        </p:nvSpPr>
        <p:spPr>
          <a:xfrm>
            <a:off x="1072352" y="1983583"/>
            <a:ext cx="10422769" cy="339235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Informišite se o ponašanju deteta na internetu.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Zamolimo dete da nam pokaže koje stranice posećuje i šta tamo radi.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Podsetimo ga da je veoma važno da bude oprezno i da slika/video/poruka koju pošalje makar i jednoj osobi – zauvek ostaje van njene/njegove kontrole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Dajte joj/mu do znanja da vam se može obratiti svaki put kad na internetu primeti nešto neprimereno ili uznemirujuće.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673" y="0"/>
            <a:ext cx="122773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1279" y="847166"/>
            <a:ext cx="6553201" cy="5495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8"/>
          <p:cNvSpPr/>
          <p:nvPr/>
        </p:nvSpPr>
        <p:spPr>
          <a:xfrm>
            <a:off x="992822" y="2413671"/>
            <a:ext cx="106017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8"/>
          <p:cNvSpPr/>
          <p:nvPr/>
        </p:nvSpPr>
        <p:spPr>
          <a:xfrm>
            <a:off x="1099502" y="1734267"/>
            <a:ext cx="1078255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8"/>
          <p:cNvSpPr txBox="1"/>
          <p:nvPr/>
        </p:nvSpPr>
        <p:spPr>
          <a:xfrm>
            <a:off x="3563389" y="3898549"/>
            <a:ext cx="451104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7CAE"/>
                </a:solidFill>
                <a:latin typeface="Arial"/>
                <a:ea typeface="Arial"/>
                <a:cs typeface="Arial"/>
                <a:sym typeface="Arial"/>
              </a:rPr>
              <a:t>HVALA NA PAŽNJI ☺</a:t>
            </a:r>
            <a:endParaRPr sz="1800">
              <a:solidFill>
                <a:srgbClr val="597C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7C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7CAE"/>
                </a:solidFill>
                <a:latin typeface="Arial"/>
                <a:ea typeface="Arial"/>
                <a:cs typeface="Arial"/>
                <a:sym typeface="Arial"/>
              </a:rPr>
              <a:t>I ne zaboravite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7C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NACIONALNI KONTAKT CENTAR ZA BEZBEDNOST DECE NA INTERNETU - 19833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VIDIMO SE SUTRA ☺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>
            <p:ph type="title"/>
          </p:nvPr>
        </p:nvSpPr>
        <p:spPr>
          <a:xfrm>
            <a:off x="1154955" y="973668"/>
            <a:ext cx="8761411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Internet - činjenice</a:t>
            </a:r>
            <a:br>
              <a:rPr lang="en-US"/>
            </a:br>
            <a:endParaRPr/>
          </a:p>
        </p:txBody>
      </p:sp>
      <p:sp>
        <p:nvSpPr>
          <p:cNvPr id="287" name="Google Shape;287;p24"/>
          <p:cNvSpPr txBox="1"/>
          <p:nvPr>
            <p:ph idx="1" type="body"/>
          </p:nvPr>
        </p:nvSpPr>
        <p:spPr>
          <a:xfrm>
            <a:off x="1154955" y="2401677"/>
            <a:ext cx="10159368" cy="4318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U svetu postoji 29,500,000,000,000,000,000,000 trilijardi delova informacija,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315 puta više do ukupne količine peska na planeti.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Svakodnevno smo bombardovani informacijama  ravnim  sadržaju 174 novina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840"/>
              <a:buNone/>
            </a:pPr>
            <a:r>
              <a:rPr b="1" i="1" lang="en-US" sz="1050">
                <a:latin typeface="Arial"/>
                <a:ea typeface="Arial"/>
                <a:cs typeface="Arial"/>
                <a:sym typeface="Arial"/>
              </a:rPr>
              <a:t>(trilijarda  broj sa 21 nulom)</a:t>
            </a:r>
            <a:endParaRPr b="1" i="1" sz="10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840"/>
              <a:buNone/>
            </a:pPr>
            <a:r>
              <a:t/>
            </a:r>
            <a:endParaRPr b="1" i="1" sz="105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Promenjen je način komunikacije!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Promenjene su naše navike.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Promena društva i funkcionisanja društva</a:t>
            </a:r>
            <a:r>
              <a:rPr lang="en-US"/>
              <a:t>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Promenjen je način ponašanja.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Svuda u svetu se dešavaju promene.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      U isto vreme. Sličnim intezitetom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88" name="Google Shape;28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0006" y="4065223"/>
            <a:ext cx="3758553" cy="235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953" y="2831335"/>
            <a:ext cx="9188798" cy="284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Dobre strane interneta</a:t>
            </a:r>
            <a:endParaRPr/>
          </a:p>
        </p:txBody>
      </p:sp>
      <p:sp>
        <p:nvSpPr>
          <p:cNvPr id="294" name="Google Shape;294;p25"/>
          <p:cNvSpPr txBox="1"/>
          <p:nvPr/>
        </p:nvSpPr>
        <p:spPr>
          <a:xfrm>
            <a:off x="838079" y="3066732"/>
            <a:ext cx="5147085" cy="20455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24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lang="en-U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Platforma za učenje</a:t>
            </a:r>
            <a:endParaRPr/>
          </a:p>
          <a:p>
            <a:pPr indent="-22824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lang="en-U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Sticanje iskustava koje u životu van interneta ne bi mogli da steknu</a:t>
            </a:r>
            <a:endParaRPr/>
          </a:p>
          <a:p>
            <a:pPr indent="-22824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lang="en-US" sz="2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Način druženja, povremeno i sa udaljenim vršnjacima</a:t>
            </a:r>
            <a:endParaRPr/>
          </a:p>
        </p:txBody>
      </p:sp>
      <p:pic>
        <p:nvPicPr>
          <p:cNvPr id="295" name="Google Shape;29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6836" y="2185199"/>
            <a:ext cx="5769841" cy="382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Loše strane interneta</a:t>
            </a:r>
            <a:endParaRPr/>
          </a:p>
        </p:txBody>
      </p:sp>
      <p:sp>
        <p:nvSpPr>
          <p:cNvPr id="301" name="Google Shape;301;p26"/>
          <p:cNvSpPr txBox="1"/>
          <p:nvPr/>
        </p:nvSpPr>
        <p:spPr>
          <a:xfrm>
            <a:off x="838080" y="3213622"/>
            <a:ext cx="5922637" cy="2231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24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lang="en-US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Vršnjačko nasilje</a:t>
            </a:r>
            <a:endParaRPr/>
          </a:p>
          <a:p>
            <a:pPr indent="-22824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lang="en-US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Netačni izvori podataka</a:t>
            </a:r>
            <a:endParaRPr/>
          </a:p>
          <a:p>
            <a:pPr indent="-22824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lang="en-US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Različite zloupotrebe dece u svrhu marketinga (razvoj konzumerizma)</a:t>
            </a:r>
            <a:endParaRPr/>
          </a:p>
          <a:p>
            <a:pPr indent="-22824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lang="en-US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Efikasan način da predatori pristupe žrtvama</a:t>
            </a:r>
            <a:endParaRPr/>
          </a:p>
          <a:p>
            <a:pPr indent="-22824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lang="en-US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Distribucija dečije pornografije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0" sz="2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0" sz="2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0" sz="2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2905" y="2507672"/>
            <a:ext cx="5519153" cy="344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769"/>
            <a:ext cx="12174682" cy="686776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7"/>
          <p:cNvSpPr txBox="1"/>
          <p:nvPr>
            <p:ph type="title"/>
          </p:nvPr>
        </p:nvSpPr>
        <p:spPr>
          <a:xfrm>
            <a:off x="962891" y="-9769"/>
            <a:ext cx="10515600" cy="16906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Društvene mreže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"/>
          <p:cNvSpPr txBox="1"/>
          <p:nvPr/>
        </p:nvSpPr>
        <p:spPr>
          <a:xfrm>
            <a:off x="758757" y="802566"/>
            <a:ext cx="10870225" cy="468481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25" spcFirstLastPara="1" rIns="82925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Promenjen je način komunikacije!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7581" y="2490217"/>
            <a:ext cx="4116838" cy="4116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